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8" r:id="rId2"/>
    <p:sldId id="329" r:id="rId3"/>
    <p:sldId id="340" r:id="rId4"/>
    <p:sldId id="331" r:id="rId5"/>
    <p:sldId id="335" r:id="rId6"/>
    <p:sldId id="339" r:id="rId7"/>
    <p:sldId id="341" r:id="rId8"/>
    <p:sldId id="342" r:id="rId9"/>
    <p:sldId id="333" r:id="rId10"/>
  </p:sldIdLst>
  <p:sldSz cx="12188825" cy="6858000"/>
  <p:notesSz cx="6858000" cy="9144000"/>
  <p:custDataLst>
    <p:tags r:id="rId13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0" d="100"/>
          <a:sy n="70" d="100"/>
        </p:scale>
        <p:origin x="413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0CB354-6ABA-499C-B6AB-92DB6F343688}" type="datetime1">
              <a:rPr lang="cs-CZ" smtClean="0"/>
              <a:t>31.01.202323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668639-2D2B-4ACD-98F6-0210E2134EFF}" type="datetime1">
              <a:rPr lang="cs-CZ" noProof="0" smtClean="0"/>
              <a:t>31.01.202323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90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95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67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76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947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08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80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729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97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Obdélník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B09325-9B4F-4558-809D-48C91F322E83}" type="datetime1">
              <a:rPr lang="cs-CZ" noProof="0" smtClean="0"/>
              <a:t>31.01.202323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C3C36-CF8A-4836-8423-7EC9C906558A}" type="datetime1">
              <a:rPr lang="cs-CZ" noProof="0" smtClean="0"/>
              <a:t>31.01.202323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7" name="Přímá spojnice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3549EB-B12C-4172-B518-57244E4B27FC}" type="datetime1">
              <a:rPr lang="cs-CZ" noProof="0" smtClean="0"/>
              <a:t>31.01.202323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7" name="Přímá spojnice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Obdélník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/>
            </a:p>
          </p:txBody>
        </p:sp>
      </p:grp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85539B-A6DA-40D3-8CDA-BEEFB611484E}" type="datetime1">
              <a:rPr lang="cs-CZ" noProof="0" smtClean="0"/>
              <a:t>31.01.202323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9" name="Přímá spojnice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C9B051-481B-415B-B6DB-3DA8ADC238DF}" type="datetime1">
              <a:rPr lang="cs-CZ" noProof="0" smtClean="0"/>
              <a:t>31.01.202323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8" name="Přímá spojnice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0CB84-1444-4679-B896-0487AFAD08CC}" type="datetime1">
              <a:rPr lang="cs-CZ" noProof="0" smtClean="0"/>
              <a:t>31.01.202323</a:t>
            </a:fld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10" name="Přímá spojnice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FC1DF7-5004-4B0F-877C-A10A03BF080A}" type="datetime1">
              <a:rPr lang="cs-CZ" noProof="0" smtClean="0"/>
              <a:t>31.01.202323</a:t>
            </a:fld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6" name="Přímá spojnice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19BB1E-AE06-4F52-B9ED-E5CBD321CFFF}" type="datetime1">
              <a:rPr lang="cs-CZ" noProof="0" smtClean="0"/>
              <a:t>31.01.202323</a:t>
            </a:fld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 rtl="0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10E29-AC3C-4C33-AD19-79B42908B51F}" type="datetime1">
              <a:rPr lang="cs-CZ" noProof="0" smtClean="0"/>
              <a:t>31.01.202323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8" name="Přímá spojnice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49D0170-0ACE-4A15-8916-A333AD199D5E}" type="datetime1">
              <a:rPr lang="cs-CZ" noProof="0" smtClean="0"/>
              <a:t>31.01.202323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cs-CZ" noProof="0" smtClean="0"/>
              <a:pPr rtl="0"/>
              <a:t>‹#›</a:t>
            </a:fld>
            <a:endParaRPr lang="cs-CZ" noProof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0824" y="1628800"/>
            <a:ext cx="5945188" cy="4137058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4800" b="1" dirty="0"/>
              <a:t>ZPRÁVA </a:t>
            </a:r>
            <a:br>
              <a:rPr lang="pt-BR" sz="4800" b="1" dirty="0"/>
            </a:br>
            <a:r>
              <a:rPr lang="pt-BR" sz="4800" b="1" dirty="0"/>
              <a:t>O </a:t>
            </a:r>
            <a:br>
              <a:rPr lang="pt-BR" sz="4800" b="1" dirty="0"/>
            </a:br>
            <a:r>
              <a:rPr lang="pt-BR" sz="4800" b="1" dirty="0"/>
              <a:t>HOSPODAŘENÍ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r>
              <a:rPr lang="pt-BR" b="1" dirty="0"/>
              <a:t>20</a:t>
            </a:r>
            <a:r>
              <a:rPr lang="cs-CZ" b="1" dirty="0"/>
              <a:t>21</a:t>
            </a:r>
            <a:r>
              <a:rPr lang="pt-BR" b="1" dirty="0"/>
              <a:t> - 202</a:t>
            </a:r>
            <a:r>
              <a:rPr lang="cs-CZ" b="1" dirty="0"/>
              <a:t>2</a:t>
            </a:r>
            <a:endParaRPr lang="pt-BR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0519749-EAE1-46E3-BBF3-CD2887196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60" y="194743"/>
            <a:ext cx="6768752" cy="85351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2579B06E-D15D-F574-2B2B-345739DA6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892" y="1048257"/>
            <a:ext cx="1579001" cy="15850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60D7473-55CE-0A90-6FEE-AEFE00819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648" y="1078472"/>
            <a:ext cx="1146147" cy="165825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B7083B03-8AA3-0690-5566-B5FA8D373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693" y="5869232"/>
            <a:ext cx="729144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Sportovní rysy s vlivem na ekonomiku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/>
              <a:t>2021 – jaro – pandemie COVID </a:t>
            </a:r>
          </a:p>
          <a:p>
            <a:pPr lvl="1"/>
            <a:r>
              <a:rPr lang="cs-CZ" dirty="0"/>
              <a:t>zrušení celé jarní části SR</a:t>
            </a:r>
          </a:p>
          <a:p>
            <a:pPr lvl="1"/>
            <a:r>
              <a:rPr lang="cs-CZ" dirty="0"/>
              <a:t>5-6/2021 – závěrečná kola okresního poháru mužů</a:t>
            </a:r>
          </a:p>
          <a:p>
            <a:pPr lvl="1"/>
            <a:r>
              <a:rPr lang="cs-CZ" dirty="0"/>
              <a:t>5-6/2021 – </a:t>
            </a:r>
            <a:r>
              <a:rPr lang="cs-CZ" dirty="0" err="1"/>
              <a:t>nemistrovská</a:t>
            </a:r>
            <a:r>
              <a:rPr lang="cs-CZ" dirty="0"/>
              <a:t> soutěž v kategorii mužů – 11 účastníků</a:t>
            </a:r>
          </a:p>
          <a:p>
            <a:pPr lvl="1"/>
            <a:r>
              <a:rPr lang="cs-CZ" dirty="0"/>
              <a:t>5-6/2021 – </a:t>
            </a:r>
            <a:r>
              <a:rPr lang="cs-CZ" dirty="0" err="1"/>
              <a:t>nemistrovké</a:t>
            </a:r>
            <a:r>
              <a:rPr lang="cs-CZ" dirty="0"/>
              <a:t> soutěže v kategoriích mládeže – 45 družstev</a:t>
            </a:r>
          </a:p>
          <a:p>
            <a:pPr rtl="0"/>
            <a:r>
              <a:rPr lang="cs-CZ" dirty="0"/>
              <a:t>2021/2022 – po 2 letech opět odehrán celý SR</a:t>
            </a:r>
          </a:p>
          <a:p>
            <a:pPr rtl="0"/>
            <a:r>
              <a:rPr lang="cs-CZ" dirty="0"/>
              <a:t>finále okresního poháru mužů 2021 v Nechanicích a 2022 na Bavlně HK</a:t>
            </a:r>
          </a:p>
          <a:p>
            <a:pPr rtl="0"/>
            <a:r>
              <a:rPr lang="cs-CZ" dirty="0"/>
              <a:t>2021 – vydáván zpravodaj FOTBALOVÉ HRADECKO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1F430B75-0796-F7CC-4EBF-95C5B146B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144743"/>
            <a:ext cx="8784976" cy="85351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8BAD6A2-86A4-9A81-A1E8-6F1629FCE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00" y="201706"/>
            <a:ext cx="1214512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Ekonomické rysy 2021 - 2022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cs-CZ" u="sng" dirty="0"/>
              <a:t>Pozitivní:</a:t>
            </a:r>
          </a:p>
          <a:p>
            <a:pPr rtl="0"/>
            <a:r>
              <a:rPr lang="cs-CZ" dirty="0"/>
              <a:t>stabilní dotace FAČR v nezměněné výši</a:t>
            </a:r>
          </a:p>
          <a:p>
            <a:pPr rtl="0"/>
            <a:r>
              <a:rPr lang="cs-CZ" dirty="0"/>
              <a:t>pravidelné využívání dotací Královéhradeckého kraje</a:t>
            </a:r>
          </a:p>
          <a:p>
            <a:pPr rtl="0"/>
            <a:r>
              <a:rPr lang="cs-CZ" dirty="0"/>
              <a:t>2022 – získání dotace Města Hradec Králové</a:t>
            </a:r>
          </a:p>
          <a:p>
            <a:pPr rtl="0"/>
            <a:r>
              <a:rPr lang="cs-CZ" dirty="0"/>
              <a:t>Stálá podpora z Nadačního fondu na podporu fotbalové mládeže (KFS)</a:t>
            </a:r>
          </a:p>
          <a:p>
            <a:pPr marL="0" indent="0">
              <a:buNone/>
            </a:pPr>
            <a:r>
              <a:rPr lang="cs-CZ" u="sng" dirty="0"/>
              <a:t>Negativní:</a:t>
            </a:r>
          </a:p>
          <a:p>
            <a:pPr rtl="0"/>
            <a:r>
              <a:rPr lang="cs-CZ" dirty="0"/>
              <a:t>2022 - nejistota výše dotace FAČR i termínu jejího vyplacení</a:t>
            </a:r>
          </a:p>
          <a:p>
            <a:pPr rtl="0"/>
            <a:r>
              <a:rPr lang="cs-CZ" dirty="0"/>
              <a:t>snížené plnění od partnerů</a:t>
            </a:r>
          </a:p>
          <a:p>
            <a:pPr rtl="0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1F430B75-0796-F7CC-4EBF-95C5B146B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144743"/>
            <a:ext cx="8784976" cy="85351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8BAD6A2-86A4-9A81-A1E8-6F1629FCE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00" y="201706"/>
            <a:ext cx="1214512" cy="12192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89DB2FC-D2BD-F6AF-E32C-BF9FF724B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640" y="1884819"/>
            <a:ext cx="1640772" cy="88312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B62327E-D898-13B1-A4AF-A832B7581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271" y="5499140"/>
            <a:ext cx="2914141" cy="10790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CC337BF-A055-F022-D767-B4CE2A2DE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566" y="3128822"/>
            <a:ext cx="1426588" cy="7803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3AFBECC6-80EE-180D-A819-3212D0EF2E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6380" y="5489595"/>
            <a:ext cx="1358860" cy="13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1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Vývoj hospodářského výsledku 2021 – 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cs-CZ" dirty="0"/>
              <a:t>r. 2021 – příjmově i výdajově ještě omezen Covid a tím jak sníženým plněním partnerů, tak menším počtem odehraných soutěží</a:t>
            </a:r>
          </a:p>
          <a:p>
            <a:pPr rtl="0"/>
            <a:r>
              <a:rPr lang="cs-CZ" dirty="0"/>
              <a:t>r. 2022 – proběhl standardně, náběh na „</a:t>
            </a:r>
            <a:r>
              <a:rPr lang="cs-CZ" dirty="0" err="1"/>
              <a:t>předcovidový</a:t>
            </a:r>
            <a:r>
              <a:rPr lang="cs-CZ" dirty="0"/>
              <a:t>“ stav</a:t>
            </a:r>
          </a:p>
          <a:p>
            <a:pPr rtl="0"/>
            <a:r>
              <a:rPr lang="cs-CZ" dirty="0"/>
              <a:t>Hospodaření OFS v letech 2021-2022 de facto vyrovnané (tvorba mírné rezervy)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6919726"/>
              </p:ext>
            </p:extLst>
          </p:nvPr>
        </p:nvGraphicFramePr>
        <p:xfrm>
          <a:off x="6551613" y="1984375"/>
          <a:ext cx="4800600" cy="22066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1656">
                <a:tc>
                  <a:txBody>
                    <a:bodyPr/>
                    <a:lstStyle/>
                    <a:p>
                      <a:pPr rtl="0"/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/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656">
                <a:tc>
                  <a:txBody>
                    <a:bodyPr/>
                    <a:lstStyle/>
                    <a:p>
                      <a:pPr rtl="0"/>
                      <a:r>
                        <a:rPr lang="cs-CZ" noProof="0" dirty="0"/>
                        <a:t>Příjmy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/>
                        <a:t>1.224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/>
                        <a:t>1.065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1656">
                <a:tc>
                  <a:txBody>
                    <a:bodyPr/>
                    <a:lstStyle/>
                    <a:p>
                      <a:pPr rtl="0"/>
                      <a:r>
                        <a:rPr lang="cs-CZ" noProof="0" dirty="0"/>
                        <a:t>Výdaje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/>
                        <a:t>1.147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/>
                        <a:t>993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1656">
                <a:tc>
                  <a:txBody>
                    <a:bodyPr/>
                    <a:lstStyle/>
                    <a:p>
                      <a:pPr rtl="0"/>
                      <a:r>
                        <a:rPr lang="cs-CZ" sz="1600" b="1" noProof="0" dirty="0" err="1"/>
                        <a:t>Hosp.výsledek</a:t>
                      </a:r>
                      <a:endParaRPr lang="cs-CZ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b="1" noProof="0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b="1" noProof="0" dirty="0"/>
                        <a:t>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35B4DBB-EC3B-9310-4701-33B23D639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144743"/>
            <a:ext cx="8784976" cy="85351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2D59039-4732-210C-ED33-042139306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00" y="201706"/>
            <a:ext cx="1214512" cy="12192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7D1DD61-2564-EAC0-82BA-92BB9D9D7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598" y="4575174"/>
            <a:ext cx="2913262" cy="19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Struktura příjmů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633DFDE-2FE4-EDEB-F2F5-C806B12E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144743"/>
            <a:ext cx="8784976" cy="85351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B096D01-FFE7-0FF5-B127-17781D119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00" y="201706"/>
            <a:ext cx="1214512" cy="12192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ACFBC55-EE74-084A-99FE-71E868993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060" y="2132856"/>
            <a:ext cx="8227596" cy="28083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77893E1B-A8E2-310A-4511-423CD50A7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4172" y="5021900"/>
            <a:ext cx="4690630" cy="169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Partneři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633DFDE-2FE4-EDEB-F2F5-C806B12E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144743"/>
            <a:ext cx="8784976" cy="85351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B096D01-FFE7-0FF5-B127-17781D119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00" y="201706"/>
            <a:ext cx="1214512" cy="1219201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EFB0A29-061A-F7F3-936E-5A8D98F47BD0}"/>
              </a:ext>
            </a:extLst>
          </p:cNvPr>
          <p:cNvSpPr txBox="1"/>
          <p:nvPr/>
        </p:nvSpPr>
        <p:spPr>
          <a:xfrm>
            <a:off x="4948028" y="234888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Ročník         Celkem        Cash     Materiál </a:t>
            </a: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2022/23       174.740      138.740    36.000</a:t>
            </a: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2021/22       190.500      149.500    41.000</a:t>
            </a: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2020/21       239.500      199.500    40.000 </a:t>
            </a: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6BC6373E-4556-ABAC-B0C9-DFD214E36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735" y="5013176"/>
            <a:ext cx="9429477" cy="12192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19D61D1E-8E78-30D5-8956-F00804FBA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5398" y="1860737"/>
            <a:ext cx="2867405" cy="28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3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Struktura ostatních příjmů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633DFDE-2FE4-EDEB-F2F5-C806B12E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144743"/>
            <a:ext cx="8784976" cy="85351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B096D01-FFE7-0FF5-B127-17781D119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00" y="201706"/>
            <a:ext cx="1214512" cy="12192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00A72A6-2E03-C4E6-7FAA-BE3D61022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972" y="1849547"/>
            <a:ext cx="8227596" cy="28083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FF11695F-D094-49AA-9512-53F4EDFBD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2124" y="4772641"/>
            <a:ext cx="5256584" cy="19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Struktura nákladů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633DFDE-2FE4-EDEB-F2F5-C806B12E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117849"/>
            <a:ext cx="8784976" cy="85351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B096D01-FFE7-0FF5-B127-17781D119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00" y="201706"/>
            <a:ext cx="1214512" cy="12192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34848355-995A-4A7E-06E5-B7E2BE34C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012" y="3483006"/>
            <a:ext cx="8227595" cy="28083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509C4650-7487-E049-7C56-A6BEC536C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404" y="928687"/>
            <a:ext cx="3405758" cy="25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0710" y="1173472"/>
            <a:ext cx="8229601" cy="2411103"/>
          </a:xfrm>
        </p:spPr>
        <p:txBody>
          <a:bodyPr rtlCol="0"/>
          <a:lstStyle/>
          <a:p>
            <a:pPr algn="ctr" rtl="0"/>
            <a:r>
              <a:rPr lang="cs-CZ" b="1" dirty="0">
                <a:latin typeface="Ink Free" panose="03080402000500000000" pitchFamily="66" charset="0"/>
              </a:rPr>
              <a:t>Stabilní ekonomiku OFS i klubů i v dalších letech</a:t>
            </a:r>
            <a:br>
              <a:rPr lang="cs-CZ" b="1" dirty="0">
                <a:latin typeface="Ink Free" panose="03080402000500000000" pitchFamily="66" charset="0"/>
              </a:rPr>
            </a:br>
            <a:r>
              <a:rPr lang="cs-CZ" b="1" dirty="0">
                <a:latin typeface="Ink Free" panose="03080402000500000000" pitchFamily="66" charset="0"/>
              </a:rPr>
              <a:t>přeje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1773932" y="5085184"/>
            <a:ext cx="8229601" cy="1292225"/>
          </a:xfrm>
        </p:spPr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Vladan HALEŠ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místopředseda VV OFS HK</a:t>
            </a:r>
          </a:p>
          <a:p>
            <a:pPr rtl="0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293E7202-F98B-6A74-0F84-9718F02B2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288" y="4086481"/>
            <a:ext cx="4679132" cy="22016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2D1FFD19-416F-2986-EA73-A89577990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963" y="205062"/>
            <a:ext cx="8785097" cy="8535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51DFEF4-06F2-2C63-1561-586A349B7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569" y="332656"/>
            <a:ext cx="1219306" cy="12193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BF27146D-951F-9D57-8D42-C91809CE2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2847" y="2541677"/>
            <a:ext cx="1940686" cy="20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Symboly měn 16: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14_TF02895262.potx" id="{75288FF5-6297-4183-8D43-3F2F05AE2F9F}" vid="{35DF52C8-9A9C-45C5-8D0A-B0D28C0F875C}"/>
    </a:ext>
  </a:extLst>
</a:theme>
</file>

<file path=ppt/theme/theme2.xml><?xml version="1.0" encoding="utf-8"?>
<a:theme xmlns:a="http://schemas.openxmlformats.org/drawingml/2006/main" name="Motiv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se symboly měn (širokoúhlý formát)</Template>
  <TotalTime>177</TotalTime>
  <Words>238</Words>
  <Application>Microsoft Office PowerPoint</Application>
  <PresentationFormat>Vlastní</PresentationFormat>
  <Paragraphs>57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Bookman Old Style</vt:lpstr>
      <vt:lpstr>Cambria</vt:lpstr>
      <vt:lpstr>Ink Free</vt:lpstr>
      <vt:lpstr>Symboly měn 16:9</vt:lpstr>
      <vt:lpstr>ZPRÁVA  O  HOSPODAŘENÍ   2021 - 2022</vt:lpstr>
      <vt:lpstr>Sportovní rysy s vlivem na ekonomiku</vt:lpstr>
      <vt:lpstr>Ekonomické rysy 2021 - 2022</vt:lpstr>
      <vt:lpstr>Vývoj hospodářského výsledku 2021 – 2022</vt:lpstr>
      <vt:lpstr>Struktura příjmů </vt:lpstr>
      <vt:lpstr>Partneři</vt:lpstr>
      <vt:lpstr>Struktura ostatních příjmů </vt:lpstr>
      <vt:lpstr>Struktura nákladů </vt:lpstr>
      <vt:lpstr>Stabilní ekonomiku OFS i klubů i v dalších letech přeje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Lenovo</dc:creator>
  <cp:lastModifiedBy>user-sekretar</cp:lastModifiedBy>
  <cp:revision>8</cp:revision>
  <dcterms:created xsi:type="dcterms:W3CDTF">2023-01-17T22:19:15Z</dcterms:created>
  <dcterms:modified xsi:type="dcterms:W3CDTF">2023-01-31T06:27:38Z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