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164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EB87E6-E44F-40E4-892A-6C6F6DA0F8C4}" type="datetimeFigureOut">
              <a:rPr lang="cs-CZ" smtClean="0"/>
              <a:pPr/>
              <a:t>02.02.202323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648820-F185-4AA4-9030-3AA9B4CECAC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102618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648820-F185-4AA4-9030-3AA9B4CECACD}" type="slidenum">
              <a:rPr lang="cs-CZ" smtClean="0"/>
              <a:pPr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83310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4DAC5-B42E-4407-89A2-EED5F4989A2F}" type="datetimeFigureOut">
              <a:rPr lang="cs-CZ" smtClean="0"/>
              <a:pPr/>
              <a:t>02.02.202323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DFB04A-F036-4AB9-B184-BFA6EC2F1A5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4DAC5-B42E-4407-89A2-EED5F4989A2F}" type="datetimeFigureOut">
              <a:rPr lang="cs-CZ" smtClean="0"/>
              <a:pPr/>
              <a:t>02.02.202323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DFB04A-F036-4AB9-B184-BFA6EC2F1A5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4DAC5-B42E-4407-89A2-EED5F4989A2F}" type="datetimeFigureOut">
              <a:rPr lang="cs-CZ" smtClean="0"/>
              <a:pPr/>
              <a:t>02.02.202323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DFB04A-F036-4AB9-B184-BFA6EC2F1A5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4DAC5-B42E-4407-89A2-EED5F4989A2F}" type="datetimeFigureOut">
              <a:rPr lang="cs-CZ" smtClean="0"/>
              <a:pPr/>
              <a:t>02.02.202323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DFB04A-F036-4AB9-B184-BFA6EC2F1A5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4DAC5-B42E-4407-89A2-EED5F4989A2F}" type="datetimeFigureOut">
              <a:rPr lang="cs-CZ" smtClean="0"/>
              <a:pPr/>
              <a:t>02.02.202323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DFB04A-F036-4AB9-B184-BFA6EC2F1A5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4DAC5-B42E-4407-89A2-EED5F4989A2F}" type="datetimeFigureOut">
              <a:rPr lang="cs-CZ" smtClean="0"/>
              <a:pPr/>
              <a:t>02.02.202323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DFB04A-F036-4AB9-B184-BFA6EC2F1A5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4DAC5-B42E-4407-89A2-EED5F4989A2F}" type="datetimeFigureOut">
              <a:rPr lang="cs-CZ" smtClean="0"/>
              <a:pPr/>
              <a:t>02.02.202323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DFB04A-F036-4AB9-B184-BFA6EC2F1A5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4DAC5-B42E-4407-89A2-EED5F4989A2F}" type="datetimeFigureOut">
              <a:rPr lang="cs-CZ" smtClean="0"/>
              <a:pPr/>
              <a:t>02.02.202323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DFB04A-F036-4AB9-B184-BFA6EC2F1A5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4DAC5-B42E-4407-89A2-EED5F4989A2F}" type="datetimeFigureOut">
              <a:rPr lang="cs-CZ" smtClean="0"/>
              <a:pPr/>
              <a:t>02.02.202323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DFB04A-F036-4AB9-B184-BFA6EC2F1A5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4DAC5-B42E-4407-89A2-EED5F4989A2F}" type="datetimeFigureOut">
              <a:rPr lang="cs-CZ" smtClean="0"/>
              <a:pPr/>
              <a:t>02.02.202323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DFB04A-F036-4AB9-B184-BFA6EC2F1A5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4DAC5-B42E-4407-89A2-EED5F4989A2F}" type="datetimeFigureOut">
              <a:rPr lang="cs-CZ" smtClean="0"/>
              <a:pPr/>
              <a:t>02.02.202323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DFB04A-F036-4AB9-B184-BFA6EC2F1A5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alpha val="43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B4DAC5-B42E-4407-89A2-EED5F4989A2F}" type="datetimeFigureOut">
              <a:rPr lang="cs-CZ" smtClean="0"/>
              <a:pPr/>
              <a:t>02.02.202323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DFB04A-F036-4AB9-B184-BFA6EC2F1A5B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0"/>
            <a:ext cx="7772400" cy="3068961"/>
          </a:xfrm>
        </p:spPr>
        <p:txBody>
          <a:bodyPr/>
          <a:lstStyle/>
          <a:p>
            <a:r>
              <a:rPr lang="cs-CZ" dirty="0" smtClean="0"/>
              <a:t>Valná hromada OFS </a:t>
            </a:r>
            <a:br>
              <a:rPr lang="cs-CZ" dirty="0" smtClean="0"/>
            </a:br>
            <a:r>
              <a:rPr lang="cs-CZ" dirty="0" smtClean="0"/>
              <a:t>Hradec Králové</a:t>
            </a:r>
            <a:endParaRPr lang="cs-CZ" dirty="0"/>
          </a:p>
        </p:txBody>
      </p:sp>
      <p:pic>
        <p:nvPicPr>
          <p:cNvPr id="1026" name="Picture 2" descr="C:\Users\Dell\Desktop\logo_ofs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176845" y="2276872"/>
            <a:ext cx="2790310" cy="338437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1" name="Obdélník 10"/>
          <p:cNvSpPr/>
          <p:nvPr/>
        </p:nvSpPr>
        <p:spPr>
          <a:xfrm>
            <a:off x="5759625" y="5661248"/>
            <a:ext cx="338437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200" dirty="0" smtClean="0">
                <a:latin typeface="+mj-lt"/>
                <a:ea typeface="+mj-ea"/>
                <a:cs typeface="+mj-cs"/>
              </a:rPr>
              <a:t>      02.02.2023</a:t>
            </a:r>
            <a:endParaRPr lang="cs-CZ" sz="3200" dirty="0"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KRD OFS Hradec Králové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256584"/>
          </a:xfrm>
        </p:spPr>
        <p:txBody>
          <a:bodyPr>
            <a:normAutofit fontScale="92500"/>
          </a:bodyPr>
          <a:lstStyle/>
          <a:p>
            <a:r>
              <a:rPr lang="cs-CZ" dirty="0" smtClean="0"/>
              <a:t>Složení KRD a funkce jednotlivých členů:</a:t>
            </a:r>
          </a:p>
          <a:p>
            <a:r>
              <a:rPr lang="cs-CZ" dirty="0" smtClean="0"/>
              <a:t>Lukáš Vojtěch (předseda) - organizace, lektor PF </a:t>
            </a:r>
          </a:p>
          <a:p>
            <a:r>
              <a:rPr lang="cs-CZ" dirty="0" smtClean="0"/>
              <a:t>Lukáš Slavíček (místopředseda) - výchova rozhodčích, kontrola </a:t>
            </a:r>
            <a:r>
              <a:rPr lang="cs-CZ" dirty="0" err="1" smtClean="0"/>
              <a:t>ZoU</a:t>
            </a:r>
            <a:endParaRPr lang="cs-CZ" dirty="0" smtClean="0"/>
          </a:p>
          <a:p>
            <a:r>
              <a:rPr lang="cs-CZ" dirty="0" smtClean="0"/>
              <a:t>Lubomír Bečvář (obsazovací úsek)</a:t>
            </a:r>
          </a:p>
          <a:p>
            <a:r>
              <a:rPr lang="cs-CZ" dirty="0" smtClean="0"/>
              <a:t>Vilém Novák - obsazování DFA a vyhodnocování zpráv </a:t>
            </a:r>
          </a:p>
          <a:p>
            <a:r>
              <a:rPr lang="cs-CZ" dirty="0" smtClean="0"/>
              <a:t>Adam Trejbal (sekretář KRD) - nábor rozhodčích</a:t>
            </a:r>
          </a:p>
          <a:p>
            <a:r>
              <a:rPr lang="cs-CZ" dirty="0" smtClean="0"/>
              <a:t>Externí členové (Lubomír Douděra a Stanislav Vízek)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Rozhodčí OFS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Celkový počet je 35 rozhodčích (25 aktivních a 10 neaktivních nebo minimálně)</a:t>
            </a:r>
          </a:p>
          <a:p>
            <a:r>
              <a:rPr lang="cs-CZ" dirty="0" smtClean="0"/>
              <a:t>Věkové rozložení nominační listiny</a:t>
            </a:r>
          </a:p>
          <a:p>
            <a:r>
              <a:rPr lang="cs-CZ" dirty="0" smtClean="0"/>
              <a:t>Nad 50 let (11 rozhodčích)</a:t>
            </a:r>
          </a:p>
          <a:p>
            <a:r>
              <a:rPr lang="cs-CZ" dirty="0" smtClean="0"/>
              <a:t>25 – 50 let ( 7 rozhodčích)</a:t>
            </a:r>
          </a:p>
          <a:p>
            <a:r>
              <a:rPr lang="cs-CZ" dirty="0" smtClean="0"/>
              <a:t>Do 25 let (7 rozhodčích)</a:t>
            </a:r>
          </a:p>
          <a:p>
            <a:endParaRPr lang="cs-CZ" dirty="0"/>
          </a:p>
        </p:txBody>
      </p:sp>
      <p:pic>
        <p:nvPicPr>
          <p:cNvPr id="2050" name="Picture 2" descr="C:\Users\Dell\Desktop\290809_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08104" y="3933056"/>
            <a:ext cx="2592288" cy="273397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Počet potřebných rozhodčích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4781128"/>
          </a:xfrm>
        </p:spPr>
        <p:txBody>
          <a:bodyPr>
            <a:normAutofit fontScale="92500" lnSpcReduction="20000"/>
          </a:bodyPr>
          <a:lstStyle/>
          <a:p>
            <a:r>
              <a:rPr lang="cs-CZ" dirty="0" smtClean="0"/>
              <a:t>7 utkání DAHASL OP = 21 rozhodčích</a:t>
            </a:r>
          </a:p>
          <a:p>
            <a:r>
              <a:rPr lang="cs-CZ" dirty="0" smtClean="0"/>
              <a:t>6 utkání AM GNOL 3. tř. východ = 6 rozhodčích</a:t>
            </a:r>
          </a:p>
          <a:p>
            <a:r>
              <a:rPr lang="cs-CZ" dirty="0" smtClean="0"/>
              <a:t>6 utkání CK Votrok 3. tř. západ = 6 rozhodčích</a:t>
            </a:r>
          </a:p>
          <a:p>
            <a:r>
              <a:rPr lang="cs-CZ" dirty="0" smtClean="0"/>
              <a:t>2 utkání BELSPORT OP st. žáci = 2 rozhodčí</a:t>
            </a:r>
          </a:p>
          <a:p>
            <a:r>
              <a:rPr lang="cs-CZ" dirty="0" smtClean="0"/>
              <a:t>Celkem 35 rozhodčích pro jedno víkendové kolo</a:t>
            </a:r>
          </a:p>
          <a:p>
            <a:r>
              <a:rPr lang="cs-CZ" dirty="0" smtClean="0"/>
              <a:t>Dále jsou rozhodčí OFS využívání dle požadavku k obsazení na mládežnická utkání v soutěžích KFS a ŘKČ  (v průměru dva rozhodčí na jedno kolo)</a:t>
            </a:r>
          </a:p>
          <a:p>
            <a:r>
              <a:rPr lang="cs-CZ" dirty="0" smtClean="0"/>
              <a:t>Nominační listina by měla optimálně obsahovat kolem 35- 40 rozhodčích</a:t>
            </a:r>
          </a:p>
          <a:p>
            <a:r>
              <a:rPr lang="cs-CZ" dirty="0" smtClean="0"/>
              <a:t>Řešením může být změna začátků utkání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dirty="0" smtClean="0"/>
              <a:t>Nábor rozhodčích a výměny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Noví rozhodčí, kteří byli schválení na nominační listinu za podzimní část soutěží:</a:t>
            </a:r>
          </a:p>
          <a:p>
            <a:r>
              <a:rPr lang="cs-CZ" dirty="0" smtClean="0"/>
              <a:t>Patrik </a:t>
            </a:r>
            <a:r>
              <a:rPr lang="cs-CZ" dirty="0" err="1" smtClean="0"/>
              <a:t>Adamovič</a:t>
            </a:r>
            <a:endParaRPr lang="cs-CZ" dirty="0" smtClean="0"/>
          </a:p>
          <a:p>
            <a:r>
              <a:rPr lang="cs-CZ" dirty="0" smtClean="0"/>
              <a:t>Pavel Blažek</a:t>
            </a:r>
          </a:p>
          <a:p>
            <a:r>
              <a:rPr lang="cs-CZ" dirty="0" smtClean="0"/>
              <a:t>Vojtěch </a:t>
            </a:r>
            <a:r>
              <a:rPr lang="cs-CZ" dirty="0" err="1" smtClean="0"/>
              <a:t>Ižol</a:t>
            </a:r>
            <a:endParaRPr lang="cs-CZ" dirty="0" smtClean="0"/>
          </a:p>
          <a:p>
            <a:r>
              <a:rPr lang="cs-CZ" dirty="0" smtClean="0"/>
              <a:t>Filip Pavlíček</a:t>
            </a:r>
          </a:p>
          <a:p>
            <a:r>
              <a:rPr lang="cs-CZ" dirty="0" smtClean="0"/>
              <a:t>Výměny rozhodčích nebyly v podzimní části soutěží provedeny z důvodu nedostatečného počtu rozhodčích (pomoc od OFS Jičín ve dvou kolech)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Děkuji za pozornost</a:t>
            </a:r>
            <a:endParaRPr lang="cs-CZ" dirty="0"/>
          </a:p>
        </p:txBody>
      </p:sp>
      <p:pic>
        <p:nvPicPr>
          <p:cNvPr id="5" name="Picture 2" descr="C:\Users\Dell\Desktop\logo_ofs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40841" y="2204864"/>
            <a:ext cx="2862318" cy="338437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139</TotalTime>
  <Words>256</Words>
  <Application>Microsoft Office PowerPoint</Application>
  <PresentationFormat>Předvádění na obrazovce (4:3)</PresentationFormat>
  <Paragraphs>34</Paragraphs>
  <Slides>6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9" baseType="lpstr">
      <vt:lpstr>Arial</vt:lpstr>
      <vt:lpstr>Calibri</vt:lpstr>
      <vt:lpstr>Motiv sady Office</vt:lpstr>
      <vt:lpstr>Valná hromada OFS  Hradec Králové</vt:lpstr>
      <vt:lpstr>KRD OFS Hradec Králové</vt:lpstr>
      <vt:lpstr>Rozhodčí OFS</vt:lpstr>
      <vt:lpstr>Počet potřebných rozhodčích</vt:lpstr>
      <vt:lpstr>Nábor rozhodčích a výměny</vt:lpstr>
      <vt:lpstr>Děkuji za pozornost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Valná hromada OFS  Hradec Králové</dc:title>
  <dc:creator>Dell</dc:creator>
  <cp:lastModifiedBy>user-sekretar</cp:lastModifiedBy>
  <cp:revision>17</cp:revision>
  <dcterms:created xsi:type="dcterms:W3CDTF">2023-01-30T19:31:34Z</dcterms:created>
  <dcterms:modified xsi:type="dcterms:W3CDTF">2023-02-02T08:28:24Z</dcterms:modified>
</cp:coreProperties>
</file>