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2" r:id="rId4"/>
    <p:sldId id="259" r:id="rId5"/>
    <p:sldId id="269" r:id="rId6"/>
    <p:sldId id="263" r:id="rId7"/>
    <p:sldId id="261" r:id="rId8"/>
    <p:sldId id="270" r:id="rId9"/>
    <p:sldId id="268" r:id="rId10"/>
    <p:sldId id="271" r:id="rId11"/>
    <p:sldId id="266" r:id="rId12"/>
    <p:sldId id="264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1768" y="5702531"/>
            <a:ext cx="7523018" cy="390697"/>
          </a:xfrm>
        </p:spPr>
        <p:txBody>
          <a:bodyPr>
            <a:normAutofit fontScale="40000" lnSpcReduction="20000"/>
          </a:bodyPr>
          <a:lstStyle/>
          <a:p>
            <a:endParaRPr lang="cs-CZ" sz="2400" dirty="0" smtClean="0">
              <a:latin typeface="Arial Black" panose="020B0A04020102020204" pitchFamily="34" charset="0"/>
            </a:endParaRPr>
          </a:p>
          <a:p>
            <a:r>
              <a:rPr lang="cs-CZ" sz="2400" dirty="0" smtClean="0">
                <a:latin typeface="Arial Black" panose="020B0A04020102020204" pitchFamily="34" charset="0"/>
              </a:rPr>
              <a:t>6</a:t>
            </a:r>
            <a:r>
              <a:rPr lang="en-US" sz="2400" dirty="0" smtClean="0">
                <a:latin typeface="Arial Black" panose="020B0A04020102020204" pitchFamily="34" charset="0"/>
              </a:rPr>
              <a:t>. </a:t>
            </a:r>
            <a:r>
              <a:rPr lang="en-US" sz="2400" dirty="0" err="1">
                <a:latin typeface="Arial Black" panose="020B0A04020102020204" pitchFamily="34" charset="0"/>
              </a:rPr>
              <a:t>Valná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hromada</a:t>
            </a:r>
            <a:r>
              <a:rPr lang="en-US" sz="2400" dirty="0">
                <a:latin typeface="Arial Black" panose="020B0A04020102020204" pitchFamily="34" charset="0"/>
              </a:rPr>
              <a:t> OFS Hradec </a:t>
            </a:r>
            <a:r>
              <a:rPr lang="en-US" sz="2400" dirty="0" err="1">
                <a:latin typeface="Arial Black" panose="020B0A04020102020204" pitchFamily="34" charset="0"/>
              </a:rPr>
              <a:t>Králové</a:t>
            </a:r>
            <a:r>
              <a:rPr lang="en-US" sz="2400" dirty="0">
                <a:latin typeface="Arial Black" panose="020B0A04020102020204" pitchFamily="34" charset="0"/>
              </a:rPr>
              <a:t>                                         </a:t>
            </a:r>
            <a:r>
              <a:rPr lang="en-US" sz="2400" dirty="0" smtClean="0">
                <a:latin typeface="Arial Black" panose="020B0A04020102020204" pitchFamily="34" charset="0"/>
              </a:rPr>
              <a:t>  </a:t>
            </a:r>
            <a:r>
              <a:rPr lang="cs-CZ" sz="2400" dirty="0">
                <a:latin typeface="Arial Black" panose="020B0A04020102020204" pitchFamily="34" charset="0"/>
              </a:rPr>
              <a:t>	</a:t>
            </a:r>
            <a:r>
              <a:rPr lang="cs-CZ" sz="2400" dirty="0" smtClean="0">
                <a:latin typeface="Arial Black" panose="020B0A04020102020204" pitchFamily="34" charset="0"/>
              </a:rPr>
              <a:t>	</a:t>
            </a:r>
            <a:r>
              <a:rPr lang="cs-CZ" sz="2400" dirty="0">
                <a:latin typeface="Arial Black" panose="020B0A04020102020204" pitchFamily="34" charset="0"/>
              </a:rPr>
              <a:t>	</a:t>
            </a:r>
            <a:r>
              <a:rPr lang="cs-CZ" sz="2400" dirty="0" smtClean="0">
                <a:latin typeface="Arial Black" panose="020B0A04020102020204" pitchFamily="34" charset="0"/>
              </a:rPr>
              <a:t>14</a:t>
            </a:r>
            <a:r>
              <a:rPr lang="en-US" sz="2400" dirty="0" smtClean="0">
                <a:latin typeface="Arial Black" panose="020B0A04020102020204" pitchFamily="34" charset="0"/>
              </a:rPr>
              <a:t>.</a:t>
            </a:r>
            <a:r>
              <a:rPr lang="cs-CZ" sz="2400" dirty="0" smtClean="0">
                <a:latin typeface="Arial Black" panose="020B0A04020102020204" pitchFamily="34" charset="0"/>
              </a:rPr>
              <a:t>2</a:t>
            </a:r>
            <a:r>
              <a:rPr lang="en-US" sz="2400" dirty="0" smtClean="0">
                <a:latin typeface="Arial Black" panose="020B0A04020102020204" pitchFamily="34" charset="0"/>
              </a:rPr>
              <a:t>.201</a:t>
            </a:r>
            <a:r>
              <a:rPr lang="cs-CZ" sz="2400" dirty="0" smtClean="0">
                <a:latin typeface="Arial Black" panose="020B0A04020102020204" pitchFamily="34" charset="0"/>
              </a:rPr>
              <a:t>9</a:t>
            </a:r>
            <a:r>
              <a:rPr lang="en-US" sz="2400" dirty="0" smtClean="0">
                <a:latin typeface="Arial Black" panose="020B0A04020102020204" pitchFamily="34" charset="0"/>
              </a:rPr>
              <a:t>   </a:t>
            </a:r>
            <a:endParaRPr lang="en-US" sz="2400" dirty="0">
              <a:latin typeface="Arial Black" panose="020B0A04020102020204" pitchFamily="34" charset="0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357" y="321104"/>
            <a:ext cx="1129459" cy="112945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033" y="1450563"/>
            <a:ext cx="8803438" cy="1626919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449783" y="3071867"/>
            <a:ext cx="41896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2017 </a:t>
            </a:r>
            <a:r>
              <a:rPr lang="cs-CZ" sz="4800" b="1" dirty="0">
                <a:solidFill>
                  <a:srgbClr val="7030A0"/>
                </a:solidFill>
                <a:latin typeface="Arial Black" panose="020B0A04020102020204" pitchFamily="34" charset="0"/>
              </a:rPr>
              <a:t>- </a:t>
            </a:r>
            <a:r>
              <a:rPr lang="cs-CZ" sz="4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2018</a:t>
            </a:r>
            <a:endParaRPr lang="cs-CZ" sz="4800" dirty="0">
              <a:solidFill>
                <a:srgbClr val="7030A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081549" y="4331244"/>
            <a:ext cx="6350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0BD0D9"/>
              </a:buClr>
              <a:buSzPct val="95000"/>
            </a:pPr>
            <a:r>
              <a:rPr lang="cs-CZ" b="1" dirty="0">
                <a:latin typeface="Bookman Old Style" panose="02050604050505020204" pitchFamily="18" charset="0"/>
              </a:rPr>
              <a:t>Vladan HALEŠ</a:t>
            </a:r>
          </a:p>
          <a:p>
            <a:pPr algn="r">
              <a:buClr>
                <a:srgbClr val="0BD0D9"/>
              </a:buClr>
              <a:buSzPct val="95000"/>
            </a:pPr>
            <a:r>
              <a:rPr lang="cs-CZ" b="1" dirty="0" smtClean="0">
                <a:latin typeface="Bookman Old Style" panose="02050604050505020204" pitchFamily="18" charset="0"/>
              </a:rPr>
              <a:t>místopředseda </a:t>
            </a:r>
            <a:r>
              <a:rPr lang="cs-CZ" b="1" dirty="0">
                <a:latin typeface="Bookman Old Style" panose="02050604050505020204" pitchFamily="18" charset="0"/>
              </a:rPr>
              <a:t>VV OFS HK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277" y="3977640"/>
            <a:ext cx="2115588" cy="211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94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64676" y="764772"/>
            <a:ext cx="6111681" cy="685791"/>
          </a:xfrm>
        </p:spPr>
        <p:txBody>
          <a:bodyPr/>
          <a:lstStyle/>
          <a:p>
            <a:r>
              <a:rPr lang="pl-PL" sz="3600" b="1" u="sng" dirty="0">
                <a:solidFill>
                  <a:srgbClr val="04617B"/>
                </a:solidFill>
                <a:latin typeface="Arial" charset="0"/>
              </a:rPr>
              <a:t>Finanční podpora 2018: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1768" y="5702531"/>
            <a:ext cx="7523018" cy="390697"/>
          </a:xfrm>
        </p:spPr>
        <p:txBody>
          <a:bodyPr>
            <a:normAutofit fontScale="40000" lnSpcReduction="20000"/>
          </a:bodyPr>
          <a:lstStyle/>
          <a:p>
            <a:endParaRPr lang="cs-CZ" sz="2400" dirty="0" smtClean="0">
              <a:latin typeface="Arial Black" panose="020B0A04020102020204" pitchFamily="34" charset="0"/>
            </a:endParaRPr>
          </a:p>
          <a:p>
            <a:r>
              <a:rPr lang="cs-CZ" sz="2400" dirty="0" smtClean="0">
                <a:latin typeface="Arial Black" panose="020B0A04020102020204" pitchFamily="34" charset="0"/>
              </a:rPr>
              <a:t>6</a:t>
            </a:r>
            <a:r>
              <a:rPr lang="en-US" sz="2400" dirty="0" smtClean="0">
                <a:latin typeface="Arial Black" panose="020B0A04020102020204" pitchFamily="34" charset="0"/>
              </a:rPr>
              <a:t>. </a:t>
            </a:r>
            <a:r>
              <a:rPr lang="en-US" sz="2400" dirty="0" err="1">
                <a:latin typeface="Arial Black" panose="020B0A04020102020204" pitchFamily="34" charset="0"/>
              </a:rPr>
              <a:t>Valná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hromada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latin typeface="Arial Black" panose="020B0A04020102020204" pitchFamily="34" charset="0"/>
              </a:rPr>
              <a:t>O</a:t>
            </a:r>
            <a:r>
              <a:rPr lang="cs-CZ" sz="2400" dirty="0" err="1" smtClean="0">
                <a:latin typeface="Arial Black" panose="020B0A04020102020204" pitchFamily="34" charset="0"/>
              </a:rPr>
              <a:t>kresního</a:t>
            </a:r>
            <a:r>
              <a:rPr lang="cs-CZ" sz="2400" dirty="0" smtClean="0">
                <a:latin typeface="Arial Black" panose="020B0A04020102020204" pitchFamily="34" charset="0"/>
              </a:rPr>
              <a:t> fotbalového svazu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>
                <a:latin typeface="Arial Black" panose="020B0A04020102020204" pitchFamily="34" charset="0"/>
              </a:rPr>
              <a:t>Hradec </a:t>
            </a:r>
            <a:r>
              <a:rPr lang="en-US" sz="2400" dirty="0" err="1">
                <a:latin typeface="Arial Black" panose="020B0A04020102020204" pitchFamily="34" charset="0"/>
              </a:rPr>
              <a:t>Králové</a:t>
            </a:r>
            <a:r>
              <a:rPr lang="en-US" sz="2400" dirty="0">
                <a:latin typeface="Arial Black" panose="020B0A04020102020204" pitchFamily="34" charset="0"/>
              </a:rPr>
              <a:t>                                </a:t>
            </a:r>
            <a:r>
              <a:rPr lang="cs-CZ" sz="2400" dirty="0">
                <a:latin typeface="Arial Black" panose="020B0A04020102020204" pitchFamily="34" charset="0"/>
              </a:rPr>
              <a:t>	</a:t>
            </a:r>
            <a:r>
              <a:rPr lang="cs-CZ" sz="2400" dirty="0" smtClean="0">
                <a:latin typeface="Arial Black" panose="020B0A04020102020204" pitchFamily="34" charset="0"/>
              </a:rPr>
              <a:t>14</a:t>
            </a:r>
            <a:r>
              <a:rPr lang="en-US" sz="2400" dirty="0" smtClean="0">
                <a:latin typeface="Arial Black" panose="020B0A04020102020204" pitchFamily="34" charset="0"/>
              </a:rPr>
              <a:t>.</a:t>
            </a:r>
            <a:r>
              <a:rPr lang="cs-CZ" sz="2400" dirty="0" smtClean="0">
                <a:latin typeface="Arial Black" panose="020B0A04020102020204" pitchFamily="34" charset="0"/>
              </a:rPr>
              <a:t>2</a:t>
            </a:r>
            <a:r>
              <a:rPr lang="en-US" sz="2400" dirty="0" smtClean="0">
                <a:latin typeface="Arial Black" panose="020B0A04020102020204" pitchFamily="34" charset="0"/>
              </a:rPr>
              <a:t>.201</a:t>
            </a:r>
            <a:r>
              <a:rPr lang="cs-CZ" sz="2400" dirty="0" smtClean="0">
                <a:latin typeface="Arial Black" panose="020B0A04020102020204" pitchFamily="34" charset="0"/>
              </a:rPr>
              <a:t>9</a:t>
            </a:r>
            <a:r>
              <a:rPr lang="en-US" sz="2400" dirty="0" smtClean="0">
                <a:latin typeface="Arial Black" panose="020B0A04020102020204" pitchFamily="34" charset="0"/>
              </a:rPr>
              <a:t>   </a:t>
            </a:r>
            <a:endParaRPr lang="en-US" sz="2400" dirty="0">
              <a:latin typeface="Arial Black" panose="020B0A04020102020204" pitchFamily="34" charset="0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357" y="321104"/>
            <a:ext cx="1129459" cy="112945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327" y="1796004"/>
            <a:ext cx="6218459" cy="320067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0105" y="1710705"/>
            <a:ext cx="2152075" cy="21520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0104" y="4122922"/>
            <a:ext cx="2152075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06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62052" y="1230283"/>
            <a:ext cx="8414306" cy="1006789"/>
          </a:xfrm>
        </p:spPr>
        <p:txBody>
          <a:bodyPr/>
          <a:lstStyle/>
          <a:p>
            <a:r>
              <a:rPr lang="cs-CZ" sz="2800" b="1" cap="none" dirty="0">
                <a:solidFill>
                  <a:srgbClr val="FF0000"/>
                </a:solidFill>
                <a:latin typeface="Bookman Old Style" panose="02050604050505020204" pitchFamily="18" charset="0"/>
              </a:rPr>
              <a:t>Realizovaný způsob </a:t>
            </a:r>
            <a:r>
              <a:rPr lang="cs-CZ" sz="2800" b="1" cap="none" dirty="0">
                <a:solidFill>
                  <a:prstClr val="black"/>
                </a:solidFill>
                <a:latin typeface="Bookman Old Style" panose="02050604050505020204" pitchFamily="18" charset="0"/>
              </a:rPr>
              <a:t>financování členských a pobočných spolků FAČR v roce 2018</a:t>
            </a: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1768" y="5702531"/>
            <a:ext cx="7523018" cy="390697"/>
          </a:xfrm>
        </p:spPr>
        <p:txBody>
          <a:bodyPr>
            <a:normAutofit fontScale="40000" lnSpcReduction="20000"/>
          </a:bodyPr>
          <a:lstStyle/>
          <a:p>
            <a:endParaRPr lang="cs-CZ" sz="2400" dirty="0" smtClean="0">
              <a:latin typeface="Arial Black" panose="020B0A04020102020204" pitchFamily="34" charset="0"/>
            </a:endParaRPr>
          </a:p>
          <a:p>
            <a:r>
              <a:rPr lang="cs-CZ" sz="2400" dirty="0" smtClean="0">
                <a:latin typeface="Arial Black" panose="020B0A04020102020204" pitchFamily="34" charset="0"/>
              </a:rPr>
              <a:t>6</a:t>
            </a:r>
            <a:r>
              <a:rPr lang="en-US" sz="2400" dirty="0" smtClean="0">
                <a:latin typeface="Arial Black" panose="020B0A04020102020204" pitchFamily="34" charset="0"/>
              </a:rPr>
              <a:t>. </a:t>
            </a:r>
            <a:r>
              <a:rPr lang="en-US" sz="2400" dirty="0" err="1">
                <a:latin typeface="Arial Black" panose="020B0A04020102020204" pitchFamily="34" charset="0"/>
              </a:rPr>
              <a:t>Valná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hromada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latin typeface="Arial Black" panose="020B0A04020102020204" pitchFamily="34" charset="0"/>
              </a:rPr>
              <a:t>O</a:t>
            </a:r>
            <a:r>
              <a:rPr lang="cs-CZ" sz="2400" dirty="0" err="1" smtClean="0">
                <a:latin typeface="Arial Black" panose="020B0A04020102020204" pitchFamily="34" charset="0"/>
              </a:rPr>
              <a:t>kresního</a:t>
            </a:r>
            <a:r>
              <a:rPr lang="cs-CZ" sz="2400" dirty="0" smtClean="0">
                <a:latin typeface="Arial Black" panose="020B0A04020102020204" pitchFamily="34" charset="0"/>
              </a:rPr>
              <a:t> fotbalového svazu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>
                <a:latin typeface="Arial Black" panose="020B0A04020102020204" pitchFamily="34" charset="0"/>
              </a:rPr>
              <a:t>Hradec </a:t>
            </a:r>
            <a:r>
              <a:rPr lang="en-US" sz="2400" dirty="0" err="1">
                <a:latin typeface="Arial Black" panose="020B0A04020102020204" pitchFamily="34" charset="0"/>
              </a:rPr>
              <a:t>Králové</a:t>
            </a:r>
            <a:r>
              <a:rPr lang="en-US" sz="2400" dirty="0">
                <a:latin typeface="Arial Black" panose="020B0A04020102020204" pitchFamily="34" charset="0"/>
              </a:rPr>
              <a:t>                                </a:t>
            </a:r>
            <a:r>
              <a:rPr lang="cs-CZ" sz="2400" dirty="0">
                <a:latin typeface="Arial Black" panose="020B0A04020102020204" pitchFamily="34" charset="0"/>
              </a:rPr>
              <a:t>	</a:t>
            </a:r>
            <a:r>
              <a:rPr lang="cs-CZ" sz="2400" dirty="0" smtClean="0">
                <a:latin typeface="Arial Black" panose="020B0A04020102020204" pitchFamily="34" charset="0"/>
              </a:rPr>
              <a:t>14</a:t>
            </a:r>
            <a:r>
              <a:rPr lang="en-US" sz="2400" dirty="0" smtClean="0">
                <a:latin typeface="Arial Black" panose="020B0A04020102020204" pitchFamily="34" charset="0"/>
              </a:rPr>
              <a:t>.</a:t>
            </a:r>
            <a:r>
              <a:rPr lang="cs-CZ" sz="2400" dirty="0" smtClean="0">
                <a:latin typeface="Arial Black" panose="020B0A04020102020204" pitchFamily="34" charset="0"/>
              </a:rPr>
              <a:t>2</a:t>
            </a:r>
            <a:r>
              <a:rPr lang="en-US" sz="2400" dirty="0" smtClean="0">
                <a:latin typeface="Arial Black" panose="020B0A04020102020204" pitchFamily="34" charset="0"/>
              </a:rPr>
              <a:t>.201</a:t>
            </a:r>
            <a:r>
              <a:rPr lang="cs-CZ" sz="2400" dirty="0" smtClean="0">
                <a:latin typeface="Arial Black" panose="020B0A04020102020204" pitchFamily="34" charset="0"/>
              </a:rPr>
              <a:t>9</a:t>
            </a:r>
            <a:r>
              <a:rPr lang="en-US" sz="2400" dirty="0" smtClean="0">
                <a:latin typeface="Arial Black" panose="020B0A04020102020204" pitchFamily="34" charset="0"/>
              </a:rPr>
              <a:t>   </a:t>
            </a:r>
            <a:endParaRPr lang="en-US" sz="2400" dirty="0">
              <a:latin typeface="Arial Black" panose="020B0A04020102020204" pitchFamily="34" charset="0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357" y="321104"/>
            <a:ext cx="1129459" cy="112945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310" y="2544643"/>
            <a:ext cx="7606145" cy="25844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926" y="385157"/>
            <a:ext cx="1481456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54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64676" y="764772"/>
            <a:ext cx="6111681" cy="925039"/>
          </a:xfrm>
        </p:spPr>
        <p:txBody>
          <a:bodyPr/>
          <a:lstStyle/>
          <a:p>
            <a:r>
              <a:rPr lang="pl-PL" sz="2400" b="1" dirty="0">
                <a:latin typeface="Bookman Old Style" panose="02050604050505020204" pitchFamily="18" charset="0"/>
              </a:rPr>
              <a:t>Vývoj finanční podpory klubů 2012 – 2018 – v mil. Kč</a:t>
            </a: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1768" y="5702531"/>
            <a:ext cx="7523018" cy="390697"/>
          </a:xfrm>
        </p:spPr>
        <p:txBody>
          <a:bodyPr>
            <a:normAutofit fontScale="40000" lnSpcReduction="20000"/>
          </a:bodyPr>
          <a:lstStyle/>
          <a:p>
            <a:endParaRPr lang="cs-CZ" sz="2400" dirty="0" smtClean="0">
              <a:latin typeface="Arial Black" panose="020B0A04020102020204" pitchFamily="34" charset="0"/>
            </a:endParaRPr>
          </a:p>
          <a:p>
            <a:r>
              <a:rPr lang="cs-CZ" sz="2400" dirty="0" smtClean="0">
                <a:latin typeface="Arial Black" panose="020B0A04020102020204" pitchFamily="34" charset="0"/>
              </a:rPr>
              <a:t>6</a:t>
            </a:r>
            <a:r>
              <a:rPr lang="en-US" sz="2400" dirty="0" smtClean="0">
                <a:latin typeface="Arial Black" panose="020B0A04020102020204" pitchFamily="34" charset="0"/>
              </a:rPr>
              <a:t>. </a:t>
            </a:r>
            <a:r>
              <a:rPr lang="en-US" sz="2400" dirty="0" err="1">
                <a:latin typeface="Arial Black" panose="020B0A04020102020204" pitchFamily="34" charset="0"/>
              </a:rPr>
              <a:t>Valná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hromada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latin typeface="Arial Black" panose="020B0A04020102020204" pitchFamily="34" charset="0"/>
              </a:rPr>
              <a:t>O</a:t>
            </a:r>
            <a:r>
              <a:rPr lang="cs-CZ" sz="2400" dirty="0" err="1" smtClean="0">
                <a:latin typeface="Arial Black" panose="020B0A04020102020204" pitchFamily="34" charset="0"/>
              </a:rPr>
              <a:t>kresního</a:t>
            </a:r>
            <a:r>
              <a:rPr lang="cs-CZ" sz="2400" dirty="0" smtClean="0">
                <a:latin typeface="Arial Black" panose="020B0A04020102020204" pitchFamily="34" charset="0"/>
              </a:rPr>
              <a:t> fotbalového svazu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>
                <a:latin typeface="Arial Black" panose="020B0A04020102020204" pitchFamily="34" charset="0"/>
              </a:rPr>
              <a:t>Hradec </a:t>
            </a:r>
            <a:r>
              <a:rPr lang="en-US" sz="2400" dirty="0" err="1">
                <a:latin typeface="Arial Black" panose="020B0A04020102020204" pitchFamily="34" charset="0"/>
              </a:rPr>
              <a:t>Králové</a:t>
            </a:r>
            <a:r>
              <a:rPr lang="en-US" sz="2400" dirty="0">
                <a:latin typeface="Arial Black" panose="020B0A04020102020204" pitchFamily="34" charset="0"/>
              </a:rPr>
              <a:t>                                </a:t>
            </a:r>
            <a:r>
              <a:rPr lang="cs-CZ" sz="2400" dirty="0">
                <a:latin typeface="Arial Black" panose="020B0A04020102020204" pitchFamily="34" charset="0"/>
              </a:rPr>
              <a:t>	</a:t>
            </a:r>
            <a:r>
              <a:rPr lang="cs-CZ" sz="2400" dirty="0" smtClean="0">
                <a:latin typeface="Arial Black" panose="020B0A04020102020204" pitchFamily="34" charset="0"/>
              </a:rPr>
              <a:t>14</a:t>
            </a:r>
            <a:r>
              <a:rPr lang="en-US" sz="2400" dirty="0" smtClean="0">
                <a:latin typeface="Arial Black" panose="020B0A04020102020204" pitchFamily="34" charset="0"/>
              </a:rPr>
              <a:t>.</a:t>
            </a:r>
            <a:r>
              <a:rPr lang="cs-CZ" sz="2400" dirty="0" smtClean="0">
                <a:latin typeface="Arial Black" panose="020B0A04020102020204" pitchFamily="34" charset="0"/>
              </a:rPr>
              <a:t>2</a:t>
            </a:r>
            <a:r>
              <a:rPr lang="en-US" sz="2400" dirty="0" smtClean="0">
                <a:latin typeface="Arial Black" panose="020B0A04020102020204" pitchFamily="34" charset="0"/>
              </a:rPr>
              <a:t>.201</a:t>
            </a:r>
            <a:r>
              <a:rPr lang="cs-CZ" sz="2400" dirty="0" smtClean="0">
                <a:latin typeface="Arial Black" panose="020B0A04020102020204" pitchFamily="34" charset="0"/>
              </a:rPr>
              <a:t>9</a:t>
            </a:r>
            <a:r>
              <a:rPr lang="en-US" sz="2400" dirty="0" smtClean="0">
                <a:latin typeface="Arial Black" panose="020B0A04020102020204" pitchFamily="34" charset="0"/>
              </a:rPr>
              <a:t>   </a:t>
            </a:r>
            <a:endParaRPr lang="en-US" sz="2400" dirty="0">
              <a:latin typeface="Arial Black" panose="020B0A04020102020204" pitchFamily="34" charset="0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357" y="321104"/>
            <a:ext cx="1129459" cy="112945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138" y="1874326"/>
            <a:ext cx="7791386" cy="366195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6471" y="1988090"/>
            <a:ext cx="1858939" cy="107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35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1768" y="5702531"/>
            <a:ext cx="7523018" cy="390697"/>
          </a:xfrm>
        </p:spPr>
        <p:txBody>
          <a:bodyPr>
            <a:normAutofit fontScale="40000" lnSpcReduction="20000"/>
          </a:bodyPr>
          <a:lstStyle/>
          <a:p>
            <a:endParaRPr lang="cs-CZ" sz="2400" dirty="0" smtClean="0">
              <a:latin typeface="Arial Black" panose="020B0A04020102020204" pitchFamily="34" charset="0"/>
            </a:endParaRPr>
          </a:p>
          <a:p>
            <a:r>
              <a:rPr lang="cs-CZ" sz="2400" dirty="0" smtClean="0">
                <a:latin typeface="Arial Black" panose="020B0A04020102020204" pitchFamily="34" charset="0"/>
              </a:rPr>
              <a:t>6</a:t>
            </a:r>
            <a:r>
              <a:rPr lang="en-US" sz="2400" dirty="0" smtClean="0">
                <a:latin typeface="Arial Black" panose="020B0A04020102020204" pitchFamily="34" charset="0"/>
              </a:rPr>
              <a:t>. </a:t>
            </a:r>
            <a:r>
              <a:rPr lang="en-US" sz="2400" dirty="0" err="1">
                <a:latin typeface="Arial Black" panose="020B0A04020102020204" pitchFamily="34" charset="0"/>
              </a:rPr>
              <a:t>Valná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hromada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latin typeface="Arial Black" panose="020B0A04020102020204" pitchFamily="34" charset="0"/>
              </a:rPr>
              <a:t>O</a:t>
            </a:r>
            <a:r>
              <a:rPr lang="cs-CZ" sz="2400" dirty="0" err="1" smtClean="0">
                <a:latin typeface="Arial Black" panose="020B0A04020102020204" pitchFamily="34" charset="0"/>
              </a:rPr>
              <a:t>kresního</a:t>
            </a:r>
            <a:r>
              <a:rPr lang="cs-CZ" sz="2400" dirty="0" smtClean="0">
                <a:latin typeface="Arial Black" panose="020B0A04020102020204" pitchFamily="34" charset="0"/>
              </a:rPr>
              <a:t> fotbalového svazu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>
                <a:latin typeface="Arial Black" panose="020B0A04020102020204" pitchFamily="34" charset="0"/>
              </a:rPr>
              <a:t>Hradec </a:t>
            </a:r>
            <a:r>
              <a:rPr lang="en-US" sz="2400" dirty="0" err="1">
                <a:latin typeface="Arial Black" panose="020B0A04020102020204" pitchFamily="34" charset="0"/>
              </a:rPr>
              <a:t>Králové</a:t>
            </a:r>
            <a:r>
              <a:rPr lang="en-US" sz="2400" dirty="0">
                <a:latin typeface="Arial Black" panose="020B0A04020102020204" pitchFamily="34" charset="0"/>
              </a:rPr>
              <a:t>                                </a:t>
            </a:r>
            <a:r>
              <a:rPr lang="cs-CZ" sz="2400" dirty="0">
                <a:latin typeface="Arial Black" panose="020B0A04020102020204" pitchFamily="34" charset="0"/>
              </a:rPr>
              <a:t>	</a:t>
            </a:r>
            <a:r>
              <a:rPr lang="cs-CZ" sz="2400" dirty="0" smtClean="0">
                <a:latin typeface="Arial Black" panose="020B0A04020102020204" pitchFamily="34" charset="0"/>
              </a:rPr>
              <a:t>14</a:t>
            </a:r>
            <a:r>
              <a:rPr lang="en-US" sz="2400" dirty="0" smtClean="0">
                <a:latin typeface="Arial Black" panose="020B0A04020102020204" pitchFamily="34" charset="0"/>
              </a:rPr>
              <a:t>.</a:t>
            </a:r>
            <a:r>
              <a:rPr lang="cs-CZ" sz="2400" dirty="0" smtClean="0">
                <a:latin typeface="Arial Black" panose="020B0A04020102020204" pitchFamily="34" charset="0"/>
              </a:rPr>
              <a:t>2</a:t>
            </a:r>
            <a:r>
              <a:rPr lang="en-US" sz="2400" dirty="0" smtClean="0">
                <a:latin typeface="Arial Black" panose="020B0A04020102020204" pitchFamily="34" charset="0"/>
              </a:rPr>
              <a:t>.201</a:t>
            </a:r>
            <a:r>
              <a:rPr lang="cs-CZ" sz="2400" dirty="0" smtClean="0">
                <a:latin typeface="Arial Black" panose="020B0A04020102020204" pitchFamily="34" charset="0"/>
              </a:rPr>
              <a:t>9</a:t>
            </a:r>
            <a:r>
              <a:rPr lang="en-US" sz="2400" dirty="0" smtClean="0">
                <a:latin typeface="Arial Black" panose="020B0A04020102020204" pitchFamily="34" charset="0"/>
              </a:rPr>
              <a:t>   </a:t>
            </a:r>
            <a:endParaRPr lang="en-US" sz="2400" dirty="0">
              <a:latin typeface="Arial Black" panose="020B0A04020102020204" pitchFamily="34" charset="0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357" y="321104"/>
            <a:ext cx="1129459" cy="112945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467" y="1431249"/>
            <a:ext cx="1951380" cy="195138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7646" y="3178587"/>
            <a:ext cx="2152650" cy="222885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355869" y="2258456"/>
            <a:ext cx="3333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54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DĚKUJI</a:t>
            </a:r>
            <a:endParaRPr lang="cs-CZ" sz="5400" dirty="0"/>
          </a:p>
        </p:txBody>
      </p:sp>
      <p:sp>
        <p:nvSpPr>
          <p:cNvPr id="12" name="Obdélník 11"/>
          <p:cNvSpPr/>
          <p:nvPr/>
        </p:nvSpPr>
        <p:spPr>
          <a:xfrm>
            <a:off x="1820487" y="3940232"/>
            <a:ext cx="5968539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cs-CZ" sz="54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ZA POZORNOST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2571" y="321104"/>
            <a:ext cx="2678989" cy="150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18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64676" y="764772"/>
            <a:ext cx="6111681" cy="964275"/>
          </a:xfrm>
        </p:spPr>
        <p:txBody>
          <a:bodyPr/>
          <a:lstStyle/>
          <a:p>
            <a:r>
              <a:rPr lang="cs-CZ" sz="2800" b="1" dirty="0">
                <a:latin typeface="Bookman Old Style" panose="02050604050505020204" pitchFamily="18" charset="0"/>
              </a:rPr>
              <a:t>Vývoj počtu členů FAČR </a:t>
            </a:r>
            <a:r>
              <a:rPr lang="cs-CZ" sz="2800" b="1" dirty="0" smtClean="0">
                <a:latin typeface="Bookman Old Style" panose="02050604050505020204" pitchFamily="18" charset="0"/>
              </a:rPr>
              <a:t/>
            </a:r>
            <a:br>
              <a:rPr lang="cs-CZ" sz="2800" b="1" dirty="0" smtClean="0">
                <a:latin typeface="Bookman Old Style" panose="02050604050505020204" pitchFamily="18" charset="0"/>
              </a:rPr>
            </a:br>
            <a:r>
              <a:rPr lang="cs-CZ" sz="2800" b="1" dirty="0" smtClean="0">
                <a:latin typeface="Bookman Old Style" panose="02050604050505020204" pitchFamily="18" charset="0"/>
              </a:rPr>
              <a:t>v </a:t>
            </a:r>
            <a:r>
              <a:rPr lang="cs-CZ" sz="2800" b="1" dirty="0">
                <a:latin typeface="Bookman Old Style" panose="02050604050505020204" pitchFamily="18" charset="0"/>
              </a:rPr>
              <a:t>letech 2012 - 2018</a:t>
            </a: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1768" y="5702531"/>
            <a:ext cx="7523018" cy="390697"/>
          </a:xfrm>
        </p:spPr>
        <p:txBody>
          <a:bodyPr>
            <a:normAutofit fontScale="40000" lnSpcReduction="20000"/>
          </a:bodyPr>
          <a:lstStyle/>
          <a:p>
            <a:endParaRPr lang="cs-CZ" sz="2400" dirty="0" smtClean="0">
              <a:latin typeface="Arial Black" panose="020B0A04020102020204" pitchFamily="34" charset="0"/>
            </a:endParaRPr>
          </a:p>
          <a:p>
            <a:r>
              <a:rPr lang="cs-CZ" sz="2400" dirty="0" smtClean="0">
                <a:latin typeface="Arial Black" panose="020B0A04020102020204" pitchFamily="34" charset="0"/>
              </a:rPr>
              <a:t>6</a:t>
            </a:r>
            <a:r>
              <a:rPr lang="en-US" sz="2400" dirty="0" smtClean="0">
                <a:latin typeface="Arial Black" panose="020B0A04020102020204" pitchFamily="34" charset="0"/>
              </a:rPr>
              <a:t>. </a:t>
            </a:r>
            <a:r>
              <a:rPr lang="en-US" sz="2400" dirty="0" err="1">
                <a:latin typeface="Arial Black" panose="020B0A04020102020204" pitchFamily="34" charset="0"/>
              </a:rPr>
              <a:t>Valná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hromada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latin typeface="Arial Black" panose="020B0A04020102020204" pitchFamily="34" charset="0"/>
              </a:rPr>
              <a:t>O</a:t>
            </a:r>
            <a:r>
              <a:rPr lang="cs-CZ" sz="2400" dirty="0" err="1" smtClean="0">
                <a:latin typeface="Arial Black" panose="020B0A04020102020204" pitchFamily="34" charset="0"/>
              </a:rPr>
              <a:t>kresního</a:t>
            </a:r>
            <a:r>
              <a:rPr lang="cs-CZ" sz="2400" dirty="0" smtClean="0">
                <a:latin typeface="Arial Black" panose="020B0A04020102020204" pitchFamily="34" charset="0"/>
              </a:rPr>
              <a:t> fotbalového svazu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>
                <a:latin typeface="Arial Black" panose="020B0A04020102020204" pitchFamily="34" charset="0"/>
              </a:rPr>
              <a:t>Hradec </a:t>
            </a:r>
            <a:r>
              <a:rPr lang="en-US" sz="2400" dirty="0" err="1">
                <a:latin typeface="Arial Black" panose="020B0A04020102020204" pitchFamily="34" charset="0"/>
              </a:rPr>
              <a:t>Králové</a:t>
            </a:r>
            <a:r>
              <a:rPr lang="en-US" sz="2400" dirty="0">
                <a:latin typeface="Arial Black" panose="020B0A04020102020204" pitchFamily="34" charset="0"/>
              </a:rPr>
              <a:t>                                </a:t>
            </a:r>
            <a:r>
              <a:rPr lang="cs-CZ" sz="2400" dirty="0">
                <a:latin typeface="Arial Black" panose="020B0A04020102020204" pitchFamily="34" charset="0"/>
              </a:rPr>
              <a:t>	</a:t>
            </a:r>
            <a:r>
              <a:rPr lang="cs-CZ" sz="2400" dirty="0" smtClean="0">
                <a:latin typeface="Arial Black" panose="020B0A04020102020204" pitchFamily="34" charset="0"/>
              </a:rPr>
              <a:t>14</a:t>
            </a:r>
            <a:r>
              <a:rPr lang="en-US" sz="2400" dirty="0" smtClean="0">
                <a:latin typeface="Arial Black" panose="020B0A04020102020204" pitchFamily="34" charset="0"/>
              </a:rPr>
              <a:t>.</a:t>
            </a:r>
            <a:r>
              <a:rPr lang="cs-CZ" sz="2400" dirty="0" smtClean="0">
                <a:latin typeface="Arial Black" panose="020B0A04020102020204" pitchFamily="34" charset="0"/>
              </a:rPr>
              <a:t>2</a:t>
            </a:r>
            <a:r>
              <a:rPr lang="en-US" sz="2400" dirty="0" smtClean="0">
                <a:latin typeface="Arial Black" panose="020B0A04020102020204" pitchFamily="34" charset="0"/>
              </a:rPr>
              <a:t>.201</a:t>
            </a:r>
            <a:r>
              <a:rPr lang="cs-CZ" sz="2400" dirty="0" smtClean="0">
                <a:latin typeface="Arial Black" panose="020B0A04020102020204" pitchFamily="34" charset="0"/>
              </a:rPr>
              <a:t>9</a:t>
            </a:r>
            <a:r>
              <a:rPr lang="en-US" sz="2400" dirty="0" smtClean="0">
                <a:latin typeface="Arial Black" panose="020B0A04020102020204" pitchFamily="34" charset="0"/>
              </a:rPr>
              <a:t>   </a:t>
            </a:r>
            <a:endParaRPr lang="en-US" sz="2400" dirty="0">
              <a:latin typeface="Arial Black" panose="020B0A04020102020204" pitchFamily="34" charset="0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357" y="321104"/>
            <a:ext cx="1129459" cy="112945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831" y="1519194"/>
            <a:ext cx="7634061" cy="390677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923" y="1729047"/>
            <a:ext cx="2229219" cy="128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64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64676" y="764772"/>
            <a:ext cx="6111681" cy="685791"/>
          </a:xfrm>
        </p:spPr>
        <p:txBody>
          <a:bodyPr/>
          <a:lstStyle/>
          <a:p>
            <a:r>
              <a:rPr lang="pl-PL" sz="4000" b="1" u="sng" dirty="0">
                <a:solidFill>
                  <a:srgbClr val="04617B"/>
                </a:solidFill>
                <a:latin typeface="Arial" charset="0"/>
              </a:rPr>
              <a:t>Výsledky </a:t>
            </a:r>
            <a:r>
              <a:rPr lang="pl-PL" sz="4000" b="1" u="sng" dirty="0" smtClean="0">
                <a:solidFill>
                  <a:srgbClr val="04617B"/>
                </a:solidFill>
                <a:latin typeface="Arial" charset="0"/>
              </a:rPr>
              <a:t>2017-2018: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1768" y="5702531"/>
            <a:ext cx="7523018" cy="390697"/>
          </a:xfrm>
        </p:spPr>
        <p:txBody>
          <a:bodyPr>
            <a:normAutofit fontScale="40000" lnSpcReduction="20000"/>
          </a:bodyPr>
          <a:lstStyle/>
          <a:p>
            <a:endParaRPr lang="cs-CZ" sz="2400" dirty="0" smtClean="0">
              <a:latin typeface="Arial Black" panose="020B0A04020102020204" pitchFamily="34" charset="0"/>
            </a:endParaRPr>
          </a:p>
          <a:p>
            <a:r>
              <a:rPr lang="cs-CZ" sz="2400" dirty="0" smtClean="0">
                <a:latin typeface="Arial Black" panose="020B0A04020102020204" pitchFamily="34" charset="0"/>
              </a:rPr>
              <a:t>6</a:t>
            </a:r>
            <a:r>
              <a:rPr lang="en-US" sz="2400" dirty="0" smtClean="0">
                <a:latin typeface="Arial Black" panose="020B0A04020102020204" pitchFamily="34" charset="0"/>
              </a:rPr>
              <a:t>. </a:t>
            </a:r>
            <a:r>
              <a:rPr lang="en-US" sz="2400" dirty="0" err="1">
                <a:latin typeface="Arial Black" panose="020B0A04020102020204" pitchFamily="34" charset="0"/>
              </a:rPr>
              <a:t>Valná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hromada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latin typeface="Arial Black" panose="020B0A04020102020204" pitchFamily="34" charset="0"/>
              </a:rPr>
              <a:t>O</a:t>
            </a:r>
            <a:r>
              <a:rPr lang="cs-CZ" sz="2400" dirty="0" err="1" smtClean="0">
                <a:latin typeface="Arial Black" panose="020B0A04020102020204" pitchFamily="34" charset="0"/>
              </a:rPr>
              <a:t>kresního</a:t>
            </a:r>
            <a:r>
              <a:rPr lang="cs-CZ" sz="2400" dirty="0" smtClean="0">
                <a:latin typeface="Arial Black" panose="020B0A04020102020204" pitchFamily="34" charset="0"/>
              </a:rPr>
              <a:t> fotbalového svazu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>
                <a:latin typeface="Arial Black" panose="020B0A04020102020204" pitchFamily="34" charset="0"/>
              </a:rPr>
              <a:t>Hradec </a:t>
            </a:r>
            <a:r>
              <a:rPr lang="en-US" sz="2400" dirty="0" err="1">
                <a:latin typeface="Arial Black" panose="020B0A04020102020204" pitchFamily="34" charset="0"/>
              </a:rPr>
              <a:t>Králové</a:t>
            </a:r>
            <a:r>
              <a:rPr lang="en-US" sz="2400" dirty="0">
                <a:latin typeface="Arial Black" panose="020B0A04020102020204" pitchFamily="34" charset="0"/>
              </a:rPr>
              <a:t>                                </a:t>
            </a:r>
            <a:r>
              <a:rPr lang="cs-CZ" sz="2400" dirty="0">
                <a:latin typeface="Arial Black" panose="020B0A04020102020204" pitchFamily="34" charset="0"/>
              </a:rPr>
              <a:t>	</a:t>
            </a:r>
            <a:r>
              <a:rPr lang="cs-CZ" sz="2400" dirty="0" smtClean="0">
                <a:latin typeface="Arial Black" panose="020B0A04020102020204" pitchFamily="34" charset="0"/>
              </a:rPr>
              <a:t>14</a:t>
            </a:r>
            <a:r>
              <a:rPr lang="en-US" sz="2400" dirty="0" smtClean="0">
                <a:latin typeface="Arial Black" panose="020B0A04020102020204" pitchFamily="34" charset="0"/>
              </a:rPr>
              <a:t>.</a:t>
            </a:r>
            <a:r>
              <a:rPr lang="cs-CZ" sz="2400" dirty="0" smtClean="0">
                <a:latin typeface="Arial Black" panose="020B0A04020102020204" pitchFamily="34" charset="0"/>
              </a:rPr>
              <a:t>2</a:t>
            </a:r>
            <a:r>
              <a:rPr lang="en-US" sz="2400" dirty="0" smtClean="0">
                <a:latin typeface="Arial Black" panose="020B0A04020102020204" pitchFamily="34" charset="0"/>
              </a:rPr>
              <a:t>.201</a:t>
            </a:r>
            <a:r>
              <a:rPr lang="cs-CZ" sz="2400" dirty="0" smtClean="0">
                <a:latin typeface="Arial Black" panose="020B0A04020102020204" pitchFamily="34" charset="0"/>
              </a:rPr>
              <a:t>9</a:t>
            </a:r>
            <a:r>
              <a:rPr lang="en-US" sz="2400" dirty="0" smtClean="0">
                <a:latin typeface="Arial Black" panose="020B0A04020102020204" pitchFamily="34" charset="0"/>
              </a:rPr>
              <a:t>   </a:t>
            </a:r>
            <a:endParaRPr lang="en-US" sz="2400" dirty="0">
              <a:latin typeface="Arial Black" panose="020B0A04020102020204" pitchFamily="34" charset="0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357" y="321104"/>
            <a:ext cx="1129459" cy="1129459"/>
          </a:xfrm>
          <a:prstGeom prst="rect">
            <a:avLst/>
          </a:prstGeo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157432"/>
              </p:ext>
            </p:extLst>
          </p:nvPr>
        </p:nvGraphicFramePr>
        <p:xfrm>
          <a:off x="4464049" y="1894232"/>
          <a:ext cx="5311321" cy="3044480"/>
        </p:xfrm>
        <a:graphic>
          <a:graphicData uri="http://schemas.openxmlformats.org/drawingml/2006/table">
            <a:tbl>
              <a:tblPr/>
              <a:tblGrid>
                <a:gridCol w="24707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68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68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68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0508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6407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50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PŘÍJMY CELKEM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6407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50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VÝDAJE CELKEM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322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6407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050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PŘEBYTEK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686" y="2369683"/>
            <a:ext cx="2790930" cy="226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80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64676" y="764772"/>
            <a:ext cx="6111681" cy="773083"/>
          </a:xfrm>
        </p:spPr>
        <p:txBody>
          <a:bodyPr/>
          <a:lstStyle/>
          <a:p>
            <a:r>
              <a:rPr lang="cs-CZ" sz="4000" b="1" u="sng" dirty="0" err="1" smtClean="0">
                <a:solidFill>
                  <a:srgbClr val="04617B"/>
                </a:solidFill>
                <a:latin typeface="Arial" charset="0"/>
              </a:rPr>
              <a:t>příjmY</a:t>
            </a:r>
            <a:r>
              <a:rPr lang="cs-CZ" sz="4000" b="1" u="sng" dirty="0" smtClean="0">
                <a:solidFill>
                  <a:srgbClr val="04617B"/>
                </a:solidFill>
                <a:latin typeface="Arial" charset="0"/>
              </a:rPr>
              <a:t> </a:t>
            </a:r>
            <a:r>
              <a:rPr lang="cs-CZ" sz="4000" b="1" u="sng" dirty="0">
                <a:solidFill>
                  <a:srgbClr val="04617B"/>
                </a:solidFill>
                <a:latin typeface="Arial" charset="0"/>
              </a:rPr>
              <a:t>OFS HK: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1768" y="5702531"/>
            <a:ext cx="7523018" cy="390697"/>
          </a:xfrm>
        </p:spPr>
        <p:txBody>
          <a:bodyPr>
            <a:normAutofit fontScale="40000" lnSpcReduction="20000"/>
          </a:bodyPr>
          <a:lstStyle/>
          <a:p>
            <a:endParaRPr lang="cs-CZ" sz="2400" dirty="0" smtClean="0">
              <a:latin typeface="Arial Black" panose="020B0A04020102020204" pitchFamily="34" charset="0"/>
            </a:endParaRPr>
          </a:p>
          <a:p>
            <a:r>
              <a:rPr lang="cs-CZ" sz="2400" dirty="0" smtClean="0">
                <a:latin typeface="Arial Black" panose="020B0A04020102020204" pitchFamily="34" charset="0"/>
              </a:rPr>
              <a:t>6</a:t>
            </a:r>
            <a:r>
              <a:rPr lang="en-US" sz="2400" dirty="0" smtClean="0">
                <a:latin typeface="Arial Black" panose="020B0A04020102020204" pitchFamily="34" charset="0"/>
              </a:rPr>
              <a:t>. </a:t>
            </a:r>
            <a:r>
              <a:rPr lang="en-US" sz="2400" dirty="0" err="1">
                <a:latin typeface="Arial Black" panose="020B0A04020102020204" pitchFamily="34" charset="0"/>
              </a:rPr>
              <a:t>Valná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hromada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latin typeface="Arial Black" panose="020B0A04020102020204" pitchFamily="34" charset="0"/>
              </a:rPr>
              <a:t>O</a:t>
            </a:r>
            <a:r>
              <a:rPr lang="cs-CZ" sz="2400" dirty="0" err="1" smtClean="0">
                <a:latin typeface="Arial Black" panose="020B0A04020102020204" pitchFamily="34" charset="0"/>
              </a:rPr>
              <a:t>kresního</a:t>
            </a:r>
            <a:r>
              <a:rPr lang="cs-CZ" sz="2400" dirty="0" smtClean="0">
                <a:latin typeface="Arial Black" panose="020B0A04020102020204" pitchFamily="34" charset="0"/>
              </a:rPr>
              <a:t> fotbalového svazu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>
                <a:latin typeface="Arial Black" panose="020B0A04020102020204" pitchFamily="34" charset="0"/>
              </a:rPr>
              <a:t>Hradec </a:t>
            </a:r>
            <a:r>
              <a:rPr lang="en-US" sz="2400" dirty="0" err="1">
                <a:latin typeface="Arial Black" panose="020B0A04020102020204" pitchFamily="34" charset="0"/>
              </a:rPr>
              <a:t>Králové</a:t>
            </a:r>
            <a:r>
              <a:rPr lang="en-US" sz="2400" dirty="0">
                <a:latin typeface="Arial Black" panose="020B0A04020102020204" pitchFamily="34" charset="0"/>
              </a:rPr>
              <a:t>                                </a:t>
            </a:r>
            <a:r>
              <a:rPr lang="cs-CZ" sz="2400" dirty="0">
                <a:latin typeface="Arial Black" panose="020B0A04020102020204" pitchFamily="34" charset="0"/>
              </a:rPr>
              <a:t>	</a:t>
            </a:r>
            <a:r>
              <a:rPr lang="cs-CZ" sz="2400" dirty="0" smtClean="0">
                <a:latin typeface="Arial Black" panose="020B0A04020102020204" pitchFamily="34" charset="0"/>
              </a:rPr>
              <a:t>14</a:t>
            </a:r>
            <a:r>
              <a:rPr lang="en-US" sz="2400" dirty="0" smtClean="0">
                <a:latin typeface="Arial Black" panose="020B0A04020102020204" pitchFamily="34" charset="0"/>
              </a:rPr>
              <a:t>.</a:t>
            </a:r>
            <a:r>
              <a:rPr lang="cs-CZ" sz="2400" dirty="0" smtClean="0">
                <a:latin typeface="Arial Black" panose="020B0A04020102020204" pitchFamily="34" charset="0"/>
              </a:rPr>
              <a:t>2</a:t>
            </a:r>
            <a:r>
              <a:rPr lang="en-US" sz="2400" dirty="0" smtClean="0">
                <a:latin typeface="Arial Black" panose="020B0A04020102020204" pitchFamily="34" charset="0"/>
              </a:rPr>
              <a:t>.201</a:t>
            </a:r>
            <a:r>
              <a:rPr lang="cs-CZ" sz="2400" dirty="0" smtClean="0">
                <a:latin typeface="Arial Black" panose="020B0A04020102020204" pitchFamily="34" charset="0"/>
              </a:rPr>
              <a:t>9</a:t>
            </a:r>
            <a:r>
              <a:rPr lang="en-US" sz="2400" dirty="0" smtClean="0">
                <a:latin typeface="Arial Black" panose="020B0A04020102020204" pitchFamily="34" charset="0"/>
              </a:rPr>
              <a:t>   </a:t>
            </a:r>
            <a:endParaRPr lang="en-US" sz="2400" dirty="0">
              <a:latin typeface="Arial Black" panose="020B0A04020102020204" pitchFamily="34" charset="0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357" y="321104"/>
            <a:ext cx="1129459" cy="112945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411" y="2154049"/>
            <a:ext cx="2169448" cy="3343084"/>
          </a:xfrm>
          <a:prstGeom prst="rect">
            <a:avLst/>
          </a:prstGeom>
        </p:spPr>
      </p:pic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942597"/>
              </p:ext>
            </p:extLst>
          </p:nvPr>
        </p:nvGraphicFramePr>
        <p:xfrm>
          <a:off x="2232479" y="1704160"/>
          <a:ext cx="5180692" cy="3706043"/>
        </p:xfrm>
        <a:graphic>
          <a:graphicData uri="http://schemas.openxmlformats.org/drawingml/2006/table">
            <a:tbl>
              <a:tblPr/>
              <a:tblGrid>
                <a:gridCol w="2932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39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39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1722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378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1722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PŘÍJMY CELKEM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3378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337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toho: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241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z reklamní činnosti (partneři)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337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FAČR - na činnost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337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FAČR - mládež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337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Nadační fond KKFS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337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KHK - granty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337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poplatky,pokuty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337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startovné,vklady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640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ostatní </a:t>
                      </a:r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(školení,semináře,kemp,ZHL,…)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337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Charita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442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64676" y="764772"/>
            <a:ext cx="6111681" cy="773083"/>
          </a:xfrm>
        </p:spPr>
        <p:txBody>
          <a:bodyPr/>
          <a:lstStyle/>
          <a:p>
            <a:r>
              <a:rPr lang="cs-CZ" sz="4000" b="1" u="sng" dirty="0" smtClean="0">
                <a:solidFill>
                  <a:srgbClr val="04617B"/>
                </a:solidFill>
                <a:latin typeface="Arial" charset="0"/>
              </a:rPr>
              <a:t>partneři </a:t>
            </a:r>
            <a:r>
              <a:rPr lang="cs-CZ" sz="4000" b="1" u="sng" dirty="0">
                <a:solidFill>
                  <a:srgbClr val="04617B"/>
                </a:solidFill>
                <a:latin typeface="Arial" charset="0"/>
              </a:rPr>
              <a:t>OFS HK: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1768" y="5702531"/>
            <a:ext cx="7523018" cy="390697"/>
          </a:xfrm>
        </p:spPr>
        <p:txBody>
          <a:bodyPr>
            <a:normAutofit fontScale="40000" lnSpcReduction="20000"/>
          </a:bodyPr>
          <a:lstStyle/>
          <a:p>
            <a:endParaRPr lang="cs-CZ" sz="2400" dirty="0" smtClean="0">
              <a:latin typeface="Arial Black" panose="020B0A04020102020204" pitchFamily="34" charset="0"/>
            </a:endParaRPr>
          </a:p>
          <a:p>
            <a:r>
              <a:rPr lang="cs-CZ" sz="2400" dirty="0" smtClean="0">
                <a:latin typeface="Arial Black" panose="020B0A04020102020204" pitchFamily="34" charset="0"/>
              </a:rPr>
              <a:t>6</a:t>
            </a:r>
            <a:r>
              <a:rPr lang="en-US" sz="2400" dirty="0" smtClean="0">
                <a:latin typeface="Arial Black" panose="020B0A04020102020204" pitchFamily="34" charset="0"/>
              </a:rPr>
              <a:t>. </a:t>
            </a:r>
            <a:r>
              <a:rPr lang="en-US" sz="2400" dirty="0" err="1">
                <a:latin typeface="Arial Black" panose="020B0A04020102020204" pitchFamily="34" charset="0"/>
              </a:rPr>
              <a:t>Valná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hromada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latin typeface="Arial Black" panose="020B0A04020102020204" pitchFamily="34" charset="0"/>
              </a:rPr>
              <a:t>O</a:t>
            </a:r>
            <a:r>
              <a:rPr lang="cs-CZ" sz="2400" dirty="0" err="1" smtClean="0">
                <a:latin typeface="Arial Black" panose="020B0A04020102020204" pitchFamily="34" charset="0"/>
              </a:rPr>
              <a:t>kresního</a:t>
            </a:r>
            <a:r>
              <a:rPr lang="cs-CZ" sz="2400" dirty="0" smtClean="0">
                <a:latin typeface="Arial Black" panose="020B0A04020102020204" pitchFamily="34" charset="0"/>
              </a:rPr>
              <a:t> fotbalového svazu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>
                <a:latin typeface="Arial Black" panose="020B0A04020102020204" pitchFamily="34" charset="0"/>
              </a:rPr>
              <a:t>Hradec </a:t>
            </a:r>
            <a:r>
              <a:rPr lang="en-US" sz="2400" dirty="0" err="1">
                <a:latin typeface="Arial Black" panose="020B0A04020102020204" pitchFamily="34" charset="0"/>
              </a:rPr>
              <a:t>Králové</a:t>
            </a:r>
            <a:r>
              <a:rPr lang="en-US" sz="2400" dirty="0">
                <a:latin typeface="Arial Black" panose="020B0A04020102020204" pitchFamily="34" charset="0"/>
              </a:rPr>
              <a:t>                                </a:t>
            </a:r>
            <a:r>
              <a:rPr lang="cs-CZ" sz="2400" dirty="0">
                <a:latin typeface="Arial Black" panose="020B0A04020102020204" pitchFamily="34" charset="0"/>
              </a:rPr>
              <a:t>	</a:t>
            </a:r>
            <a:r>
              <a:rPr lang="cs-CZ" sz="2400" dirty="0" smtClean="0">
                <a:latin typeface="Arial Black" panose="020B0A04020102020204" pitchFamily="34" charset="0"/>
              </a:rPr>
              <a:t>14</a:t>
            </a:r>
            <a:r>
              <a:rPr lang="en-US" sz="2400" dirty="0" smtClean="0">
                <a:latin typeface="Arial Black" panose="020B0A04020102020204" pitchFamily="34" charset="0"/>
              </a:rPr>
              <a:t>.</a:t>
            </a:r>
            <a:r>
              <a:rPr lang="cs-CZ" sz="2400" dirty="0" smtClean="0">
                <a:latin typeface="Arial Black" panose="020B0A04020102020204" pitchFamily="34" charset="0"/>
              </a:rPr>
              <a:t>2</a:t>
            </a:r>
            <a:r>
              <a:rPr lang="en-US" sz="2400" dirty="0" smtClean="0">
                <a:latin typeface="Arial Black" panose="020B0A04020102020204" pitchFamily="34" charset="0"/>
              </a:rPr>
              <a:t>.201</a:t>
            </a:r>
            <a:r>
              <a:rPr lang="cs-CZ" sz="2400" dirty="0" smtClean="0">
                <a:latin typeface="Arial Black" panose="020B0A04020102020204" pitchFamily="34" charset="0"/>
              </a:rPr>
              <a:t>9</a:t>
            </a:r>
            <a:r>
              <a:rPr lang="en-US" sz="2400" dirty="0" smtClean="0">
                <a:latin typeface="Arial Black" panose="020B0A04020102020204" pitchFamily="34" charset="0"/>
              </a:rPr>
              <a:t>   </a:t>
            </a:r>
            <a:endParaRPr lang="en-US" sz="2400" dirty="0">
              <a:latin typeface="Arial Black" panose="020B0A04020102020204" pitchFamily="34" charset="0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357" y="321104"/>
            <a:ext cx="1129459" cy="1129459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048000" y="1747771"/>
            <a:ext cx="6096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fontAlgn="b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Ročník         Celkem        Cash     Materiál </a:t>
            </a:r>
          </a:p>
          <a:p>
            <a:pPr lvl="0" defTabSz="914400" fontAlgn="b">
              <a:spcBef>
                <a:spcPct val="0"/>
              </a:spcBef>
              <a:spcAft>
                <a:spcPct val="0"/>
              </a:spcAft>
            </a:pPr>
            <a:endParaRPr lang="cs-CZ" altLang="cs-CZ" sz="2000" b="1" dirty="0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0" defTabSz="914400" fontAlgn="b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2018/19       281.500      197.500    59.000</a:t>
            </a:r>
            <a:endParaRPr lang="cs-CZ" altLang="cs-CZ" sz="2000" b="1" dirty="0">
              <a:solidFill>
                <a:srgbClr val="7030A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0" defTabSz="914400" fontAlgn="b">
              <a:spcBef>
                <a:spcPct val="0"/>
              </a:spcBef>
              <a:spcAft>
                <a:spcPct val="0"/>
              </a:spcAft>
            </a:pPr>
            <a:endParaRPr lang="cs-CZ" altLang="cs-CZ" sz="1050" b="1" dirty="0">
              <a:solidFill>
                <a:srgbClr val="7030A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0" defTabSz="914400" fontAlgn="b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 smtClean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2017/18       </a:t>
            </a:r>
            <a:r>
              <a:rPr lang="cs-CZ" altLang="cs-CZ" sz="2000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205.500      140.500    65.000</a:t>
            </a:r>
          </a:p>
          <a:p>
            <a:pPr lvl="0" defTabSz="914400" fontAlgn="b">
              <a:spcBef>
                <a:spcPct val="0"/>
              </a:spcBef>
              <a:spcAft>
                <a:spcPct val="0"/>
              </a:spcAft>
            </a:pPr>
            <a:endParaRPr lang="cs-CZ" altLang="cs-CZ" sz="1050" b="1" dirty="0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0" defTabSz="914400" fontAlgn="b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2016/17       202.500      117.500    85.000</a:t>
            </a:r>
          </a:p>
          <a:p>
            <a:pPr lvl="0" defTabSz="914400" fontAlgn="b">
              <a:spcBef>
                <a:spcPct val="0"/>
              </a:spcBef>
              <a:spcAft>
                <a:spcPct val="0"/>
              </a:spcAft>
            </a:pPr>
            <a:endParaRPr lang="cs-CZ" altLang="cs-CZ" sz="1050" b="1" dirty="0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0" defTabSz="914400" fontAlgn="b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2015/16       207.500      119.500    88.000 </a:t>
            </a:r>
          </a:p>
          <a:p>
            <a:pPr lvl="0" defTabSz="914400" fontAlgn="b">
              <a:spcBef>
                <a:spcPct val="0"/>
              </a:spcBef>
              <a:spcAft>
                <a:spcPct val="0"/>
              </a:spcAft>
            </a:pPr>
            <a:endParaRPr lang="cs-CZ" altLang="cs-CZ" sz="1050" b="1" dirty="0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lvl="0" defTabSz="914400" fontAlgn="b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2000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2014/15       155.000      107.000    48.000</a:t>
            </a:r>
          </a:p>
        </p:txBody>
      </p:sp>
    </p:spTree>
    <p:extLst>
      <p:ext uri="{BB962C8B-B14F-4D97-AF65-F5344CB8AC3E}">
        <p14:creationId xmlns:p14="http://schemas.microsoft.com/office/powerpoint/2010/main" val="793351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64676" y="756458"/>
            <a:ext cx="6111681" cy="694105"/>
          </a:xfrm>
        </p:spPr>
        <p:txBody>
          <a:bodyPr/>
          <a:lstStyle/>
          <a:p>
            <a:r>
              <a:rPr lang="cs-CZ" sz="4000" b="1" u="sng" dirty="0" err="1" smtClean="0">
                <a:solidFill>
                  <a:srgbClr val="04617B"/>
                </a:solidFill>
                <a:latin typeface="Arial" charset="0"/>
              </a:rPr>
              <a:t>výdajE</a:t>
            </a:r>
            <a:r>
              <a:rPr lang="cs-CZ" sz="4000" b="1" u="sng" dirty="0" smtClean="0">
                <a:solidFill>
                  <a:srgbClr val="04617B"/>
                </a:solidFill>
                <a:latin typeface="Arial" charset="0"/>
              </a:rPr>
              <a:t> </a:t>
            </a:r>
            <a:r>
              <a:rPr lang="cs-CZ" sz="4000" b="1" u="sng" dirty="0">
                <a:solidFill>
                  <a:srgbClr val="04617B"/>
                </a:solidFill>
                <a:latin typeface="Arial" charset="0"/>
              </a:rPr>
              <a:t>OFS HK</a:t>
            </a:r>
            <a:r>
              <a:rPr lang="cs-CZ" sz="4000" b="1" u="sng" dirty="0" smtClean="0">
                <a:solidFill>
                  <a:srgbClr val="04617B"/>
                </a:solidFill>
                <a:latin typeface="Arial" charset="0"/>
              </a:rPr>
              <a:t>: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1768" y="5702531"/>
            <a:ext cx="7523018" cy="390697"/>
          </a:xfrm>
        </p:spPr>
        <p:txBody>
          <a:bodyPr>
            <a:normAutofit fontScale="40000" lnSpcReduction="20000"/>
          </a:bodyPr>
          <a:lstStyle/>
          <a:p>
            <a:endParaRPr lang="cs-CZ" sz="2400" dirty="0" smtClean="0">
              <a:latin typeface="Arial Black" panose="020B0A04020102020204" pitchFamily="34" charset="0"/>
            </a:endParaRPr>
          </a:p>
          <a:p>
            <a:r>
              <a:rPr lang="cs-CZ" sz="2400" dirty="0" smtClean="0">
                <a:latin typeface="Arial Black" panose="020B0A04020102020204" pitchFamily="34" charset="0"/>
              </a:rPr>
              <a:t>6</a:t>
            </a:r>
            <a:r>
              <a:rPr lang="en-US" sz="2400" dirty="0" smtClean="0">
                <a:latin typeface="Arial Black" panose="020B0A04020102020204" pitchFamily="34" charset="0"/>
              </a:rPr>
              <a:t>. </a:t>
            </a:r>
            <a:r>
              <a:rPr lang="en-US" sz="2400" dirty="0" err="1">
                <a:latin typeface="Arial Black" panose="020B0A04020102020204" pitchFamily="34" charset="0"/>
              </a:rPr>
              <a:t>Valná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hromada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latin typeface="Arial Black" panose="020B0A04020102020204" pitchFamily="34" charset="0"/>
              </a:rPr>
              <a:t>O</a:t>
            </a:r>
            <a:r>
              <a:rPr lang="cs-CZ" sz="2400" dirty="0" err="1" smtClean="0">
                <a:latin typeface="Arial Black" panose="020B0A04020102020204" pitchFamily="34" charset="0"/>
              </a:rPr>
              <a:t>kresního</a:t>
            </a:r>
            <a:r>
              <a:rPr lang="cs-CZ" sz="2400" dirty="0" smtClean="0">
                <a:latin typeface="Arial Black" panose="020B0A04020102020204" pitchFamily="34" charset="0"/>
              </a:rPr>
              <a:t> fotbalového svazu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>
                <a:latin typeface="Arial Black" panose="020B0A04020102020204" pitchFamily="34" charset="0"/>
              </a:rPr>
              <a:t>Hradec </a:t>
            </a:r>
            <a:r>
              <a:rPr lang="en-US" sz="2400" dirty="0" err="1">
                <a:latin typeface="Arial Black" panose="020B0A04020102020204" pitchFamily="34" charset="0"/>
              </a:rPr>
              <a:t>Králové</a:t>
            </a:r>
            <a:r>
              <a:rPr lang="en-US" sz="2400" dirty="0">
                <a:latin typeface="Arial Black" panose="020B0A04020102020204" pitchFamily="34" charset="0"/>
              </a:rPr>
              <a:t>                                </a:t>
            </a:r>
            <a:r>
              <a:rPr lang="cs-CZ" sz="2400" dirty="0">
                <a:latin typeface="Arial Black" panose="020B0A04020102020204" pitchFamily="34" charset="0"/>
              </a:rPr>
              <a:t>	</a:t>
            </a:r>
            <a:r>
              <a:rPr lang="cs-CZ" sz="2400" dirty="0" smtClean="0">
                <a:latin typeface="Arial Black" panose="020B0A04020102020204" pitchFamily="34" charset="0"/>
              </a:rPr>
              <a:t>14</a:t>
            </a:r>
            <a:r>
              <a:rPr lang="en-US" sz="2400" dirty="0" smtClean="0">
                <a:latin typeface="Arial Black" panose="020B0A04020102020204" pitchFamily="34" charset="0"/>
              </a:rPr>
              <a:t>.</a:t>
            </a:r>
            <a:r>
              <a:rPr lang="cs-CZ" sz="2400" dirty="0" smtClean="0">
                <a:latin typeface="Arial Black" panose="020B0A04020102020204" pitchFamily="34" charset="0"/>
              </a:rPr>
              <a:t>2</a:t>
            </a:r>
            <a:r>
              <a:rPr lang="en-US" sz="2400" dirty="0" smtClean="0">
                <a:latin typeface="Arial Black" panose="020B0A04020102020204" pitchFamily="34" charset="0"/>
              </a:rPr>
              <a:t>.201</a:t>
            </a:r>
            <a:r>
              <a:rPr lang="cs-CZ" sz="2400" dirty="0" smtClean="0">
                <a:latin typeface="Arial Black" panose="020B0A04020102020204" pitchFamily="34" charset="0"/>
              </a:rPr>
              <a:t>9</a:t>
            </a:r>
            <a:r>
              <a:rPr lang="en-US" sz="2400" dirty="0" smtClean="0">
                <a:latin typeface="Arial Black" panose="020B0A04020102020204" pitchFamily="34" charset="0"/>
              </a:rPr>
              <a:t>   </a:t>
            </a:r>
            <a:endParaRPr lang="en-US" sz="2400" dirty="0">
              <a:latin typeface="Arial Black" panose="020B0A04020102020204" pitchFamily="34" charset="0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357" y="321104"/>
            <a:ext cx="1129459" cy="112945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191786">
            <a:off x="1801452" y="1614349"/>
            <a:ext cx="2386484" cy="2386484"/>
          </a:xfrm>
          <a:prstGeom prst="rect">
            <a:avLst/>
          </a:prstGeom>
        </p:spPr>
      </p:pic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480090"/>
              </p:ext>
            </p:extLst>
          </p:nvPr>
        </p:nvGraphicFramePr>
        <p:xfrm>
          <a:off x="5257800" y="1885916"/>
          <a:ext cx="4886778" cy="3405222"/>
        </p:xfrm>
        <a:graphic>
          <a:graphicData uri="http://schemas.openxmlformats.org/drawingml/2006/table">
            <a:tbl>
              <a:tblPr/>
              <a:tblGrid>
                <a:gridCol w="27664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01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01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5383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307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5383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VÝDAJE CELKEM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4307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30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toho: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430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režie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30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na soutěže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30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Kemp mládeže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430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předplatné FVK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430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Charita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526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64676" y="761999"/>
            <a:ext cx="5621581" cy="698147"/>
          </a:xfrm>
        </p:spPr>
        <p:txBody>
          <a:bodyPr/>
          <a:lstStyle/>
          <a:p>
            <a:r>
              <a:rPr lang="cs-CZ" sz="4000" b="1" u="sng" dirty="0" smtClean="0">
                <a:solidFill>
                  <a:srgbClr val="04617B"/>
                </a:solidFill>
                <a:latin typeface="Arial" charset="0"/>
              </a:rPr>
              <a:t>FPAM   *   OFS HK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1768" y="5702531"/>
            <a:ext cx="7523018" cy="390697"/>
          </a:xfrm>
        </p:spPr>
        <p:txBody>
          <a:bodyPr>
            <a:normAutofit fontScale="40000" lnSpcReduction="20000"/>
          </a:bodyPr>
          <a:lstStyle/>
          <a:p>
            <a:endParaRPr lang="cs-CZ" sz="2400" dirty="0" smtClean="0">
              <a:latin typeface="Arial Black" panose="020B0A04020102020204" pitchFamily="34" charset="0"/>
            </a:endParaRPr>
          </a:p>
          <a:p>
            <a:r>
              <a:rPr lang="cs-CZ" sz="2400" dirty="0" smtClean="0">
                <a:latin typeface="Arial Black" panose="020B0A04020102020204" pitchFamily="34" charset="0"/>
              </a:rPr>
              <a:t>6</a:t>
            </a:r>
            <a:r>
              <a:rPr lang="en-US" sz="2400" dirty="0" smtClean="0">
                <a:latin typeface="Arial Black" panose="020B0A04020102020204" pitchFamily="34" charset="0"/>
              </a:rPr>
              <a:t>. </a:t>
            </a:r>
            <a:r>
              <a:rPr lang="en-US" sz="2400" dirty="0" err="1">
                <a:latin typeface="Arial Black" panose="020B0A04020102020204" pitchFamily="34" charset="0"/>
              </a:rPr>
              <a:t>Valná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hromada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latin typeface="Arial Black" panose="020B0A04020102020204" pitchFamily="34" charset="0"/>
              </a:rPr>
              <a:t>O</a:t>
            </a:r>
            <a:r>
              <a:rPr lang="cs-CZ" sz="2400" dirty="0" err="1" smtClean="0">
                <a:latin typeface="Arial Black" panose="020B0A04020102020204" pitchFamily="34" charset="0"/>
              </a:rPr>
              <a:t>kresního</a:t>
            </a:r>
            <a:r>
              <a:rPr lang="cs-CZ" sz="2400" dirty="0" smtClean="0">
                <a:latin typeface="Arial Black" panose="020B0A04020102020204" pitchFamily="34" charset="0"/>
              </a:rPr>
              <a:t> fotbalového svazu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>
                <a:latin typeface="Arial Black" panose="020B0A04020102020204" pitchFamily="34" charset="0"/>
              </a:rPr>
              <a:t>Hradec </a:t>
            </a:r>
            <a:r>
              <a:rPr lang="en-US" sz="2400" dirty="0" err="1">
                <a:latin typeface="Arial Black" panose="020B0A04020102020204" pitchFamily="34" charset="0"/>
              </a:rPr>
              <a:t>Králové</a:t>
            </a:r>
            <a:r>
              <a:rPr lang="en-US" sz="2400" dirty="0">
                <a:latin typeface="Arial Black" panose="020B0A04020102020204" pitchFamily="34" charset="0"/>
              </a:rPr>
              <a:t>                                </a:t>
            </a:r>
            <a:r>
              <a:rPr lang="cs-CZ" sz="2400" dirty="0">
                <a:latin typeface="Arial Black" panose="020B0A04020102020204" pitchFamily="34" charset="0"/>
              </a:rPr>
              <a:t>	</a:t>
            </a:r>
            <a:r>
              <a:rPr lang="cs-CZ" sz="2400" dirty="0" smtClean="0">
                <a:latin typeface="Arial Black" panose="020B0A04020102020204" pitchFamily="34" charset="0"/>
              </a:rPr>
              <a:t>14</a:t>
            </a:r>
            <a:r>
              <a:rPr lang="en-US" sz="2400" dirty="0" smtClean="0">
                <a:latin typeface="Arial Black" panose="020B0A04020102020204" pitchFamily="34" charset="0"/>
              </a:rPr>
              <a:t>.</a:t>
            </a:r>
            <a:r>
              <a:rPr lang="cs-CZ" sz="2400" dirty="0" smtClean="0">
                <a:latin typeface="Arial Black" panose="020B0A04020102020204" pitchFamily="34" charset="0"/>
              </a:rPr>
              <a:t>2</a:t>
            </a:r>
            <a:r>
              <a:rPr lang="en-US" sz="2400" dirty="0" smtClean="0">
                <a:latin typeface="Arial Black" panose="020B0A04020102020204" pitchFamily="34" charset="0"/>
              </a:rPr>
              <a:t>.201</a:t>
            </a:r>
            <a:r>
              <a:rPr lang="cs-CZ" sz="2400" dirty="0" smtClean="0">
                <a:latin typeface="Arial Black" panose="020B0A04020102020204" pitchFamily="34" charset="0"/>
              </a:rPr>
              <a:t>9</a:t>
            </a:r>
            <a:r>
              <a:rPr lang="en-US" sz="2400" dirty="0" smtClean="0">
                <a:latin typeface="Arial Black" panose="020B0A04020102020204" pitchFamily="34" charset="0"/>
              </a:rPr>
              <a:t>   </a:t>
            </a:r>
            <a:endParaRPr lang="en-US" sz="2400" dirty="0">
              <a:latin typeface="Arial Black" panose="020B0A04020102020204" pitchFamily="34" charset="0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357" y="321104"/>
            <a:ext cx="1129459" cy="1129459"/>
          </a:xfrm>
          <a:prstGeom prst="rect">
            <a:avLst/>
          </a:prstGeom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273240"/>
              </p:ext>
            </p:extLst>
          </p:nvPr>
        </p:nvGraphicFramePr>
        <p:xfrm>
          <a:off x="2808515" y="1676399"/>
          <a:ext cx="6150428" cy="3592286"/>
        </p:xfrm>
        <a:graphic>
          <a:graphicData uri="http://schemas.openxmlformats.org/drawingml/2006/table">
            <a:tbl>
              <a:tblPr/>
              <a:tblGrid>
                <a:gridCol w="2428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05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05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05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05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90825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08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PŘÍJMY do OFS HK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265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toho: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265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OFS HK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2659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do oddílů OFS HK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265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oddílů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162" y="1460146"/>
            <a:ext cx="3459316" cy="129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43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64676" y="764772"/>
            <a:ext cx="6111681" cy="685791"/>
          </a:xfrm>
        </p:spPr>
        <p:txBody>
          <a:bodyPr/>
          <a:lstStyle/>
          <a:p>
            <a:r>
              <a:rPr lang="pl-PL" sz="4000" b="1" u="sng" dirty="0" smtClean="0">
                <a:solidFill>
                  <a:srgbClr val="04617B"/>
                </a:solidFill>
                <a:latin typeface="Arial" charset="0"/>
              </a:rPr>
              <a:t>FAČR </a:t>
            </a:r>
            <a:r>
              <a:rPr lang="pl-PL" sz="4000" b="1" u="sng" dirty="0">
                <a:solidFill>
                  <a:srgbClr val="04617B"/>
                </a:solidFill>
                <a:latin typeface="Arial" charset="0"/>
              </a:rPr>
              <a:t>2017-2018: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1768" y="5702531"/>
            <a:ext cx="7523018" cy="390697"/>
          </a:xfrm>
        </p:spPr>
        <p:txBody>
          <a:bodyPr>
            <a:normAutofit fontScale="40000" lnSpcReduction="20000"/>
          </a:bodyPr>
          <a:lstStyle/>
          <a:p>
            <a:endParaRPr lang="cs-CZ" sz="2400" dirty="0" smtClean="0">
              <a:latin typeface="Arial Black" panose="020B0A04020102020204" pitchFamily="34" charset="0"/>
            </a:endParaRPr>
          </a:p>
          <a:p>
            <a:r>
              <a:rPr lang="cs-CZ" sz="2400" dirty="0" smtClean="0">
                <a:latin typeface="Arial Black" panose="020B0A04020102020204" pitchFamily="34" charset="0"/>
              </a:rPr>
              <a:t>6</a:t>
            </a:r>
            <a:r>
              <a:rPr lang="en-US" sz="2400" dirty="0" smtClean="0">
                <a:latin typeface="Arial Black" panose="020B0A04020102020204" pitchFamily="34" charset="0"/>
              </a:rPr>
              <a:t>. </a:t>
            </a:r>
            <a:r>
              <a:rPr lang="en-US" sz="2400" dirty="0" err="1">
                <a:latin typeface="Arial Black" panose="020B0A04020102020204" pitchFamily="34" charset="0"/>
              </a:rPr>
              <a:t>Valná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hromada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latin typeface="Arial Black" panose="020B0A04020102020204" pitchFamily="34" charset="0"/>
              </a:rPr>
              <a:t>O</a:t>
            </a:r>
            <a:r>
              <a:rPr lang="cs-CZ" sz="2400" dirty="0" err="1" smtClean="0">
                <a:latin typeface="Arial Black" panose="020B0A04020102020204" pitchFamily="34" charset="0"/>
              </a:rPr>
              <a:t>kresního</a:t>
            </a:r>
            <a:r>
              <a:rPr lang="cs-CZ" sz="2400" dirty="0" smtClean="0">
                <a:latin typeface="Arial Black" panose="020B0A04020102020204" pitchFamily="34" charset="0"/>
              </a:rPr>
              <a:t> fotbalového svazu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>
                <a:latin typeface="Arial Black" panose="020B0A04020102020204" pitchFamily="34" charset="0"/>
              </a:rPr>
              <a:t>Hradec </a:t>
            </a:r>
            <a:r>
              <a:rPr lang="en-US" sz="2400" dirty="0" err="1">
                <a:latin typeface="Arial Black" panose="020B0A04020102020204" pitchFamily="34" charset="0"/>
              </a:rPr>
              <a:t>Králové</a:t>
            </a:r>
            <a:r>
              <a:rPr lang="en-US" sz="2400" dirty="0">
                <a:latin typeface="Arial Black" panose="020B0A04020102020204" pitchFamily="34" charset="0"/>
              </a:rPr>
              <a:t>                                </a:t>
            </a:r>
            <a:r>
              <a:rPr lang="cs-CZ" sz="2400" dirty="0">
                <a:latin typeface="Arial Black" panose="020B0A04020102020204" pitchFamily="34" charset="0"/>
              </a:rPr>
              <a:t>	</a:t>
            </a:r>
            <a:r>
              <a:rPr lang="cs-CZ" sz="2400" dirty="0" smtClean="0">
                <a:latin typeface="Arial Black" panose="020B0A04020102020204" pitchFamily="34" charset="0"/>
              </a:rPr>
              <a:t>14</a:t>
            </a:r>
            <a:r>
              <a:rPr lang="en-US" sz="2400" dirty="0" smtClean="0">
                <a:latin typeface="Arial Black" panose="020B0A04020102020204" pitchFamily="34" charset="0"/>
              </a:rPr>
              <a:t>.</a:t>
            </a:r>
            <a:r>
              <a:rPr lang="cs-CZ" sz="2400" dirty="0" smtClean="0">
                <a:latin typeface="Arial Black" panose="020B0A04020102020204" pitchFamily="34" charset="0"/>
              </a:rPr>
              <a:t>2</a:t>
            </a:r>
            <a:r>
              <a:rPr lang="en-US" sz="2400" dirty="0" smtClean="0">
                <a:latin typeface="Arial Black" panose="020B0A04020102020204" pitchFamily="34" charset="0"/>
              </a:rPr>
              <a:t>.201</a:t>
            </a:r>
            <a:r>
              <a:rPr lang="cs-CZ" sz="2400" dirty="0" smtClean="0">
                <a:latin typeface="Arial Black" panose="020B0A04020102020204" pitchFamily="34" charset="0"/>
              </a:rPr>
              <a:t>9</a:t>
            </a:r>
            <a:r>
              <a:rPr lang="en-US" sz="2400" dirty="0" smtClean="0">
                <a:latin typeface="Arial Black" panose="020B0A04020102020204" pitchFamily="34" charset="0"/>
              </a:rPr>
              <a:t>   </a:t>
            </a:r>
            <a:endParaRPr lang="en-US" sz="2400" dirty="0">
              <a:latin typeface="Arial Black" panose="020B0A04020102020204" pitchFamily="34" charset="0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357" y="321104"/>
            <a:ext cx="1129459" cy="1129459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556658" y="2298565"/>
            <a:ext cx="85888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cs-CZ" altLang="cs-CZ" sz="2400" b="1" dirty="0">
                <a:solidFill>
                  <a:srgbClr val="374E5C"/>
                </a:solidFill>
                <a:latin typeface="Roboto Condensed"/>
                <a:cs typeface="Arial" panose="020B0604020202020204" pitchFamily="34" charset="0"/>
              </a:rPr>
              <a:t>Legislativně vynucené změny v rozdělování členských příspěvků</a:t>
            </a:r>
          </a:p>
          <a:p>
            <a:pPr marL="457200" lvl="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cs-CZ" altLang="cs-CZ" sz="2400" b="1" dirty="0">
                <a:solidFill>
                  <a:srgbClr val="374E5C"/>
                </a:solidFill>
                <a:latin typeface="Roboto Condensed"/>
                <a:cs typeface="Arial" panose="020B0604020202020204" pitchFamily="34" charset="0"/>
              </a:rPr>
              <a:t>Opožděná výplata dotací MŠMT a jejich následné distribuce</a:t>
            </a:r>
          </a:p>
          <a:p>
            <a:pPr marL="457200" lvl="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cs-CZ" altLang="cs-CZ" sz="2400" b="1" dirty="0">
                <a:solidFill>
                  <a:srgbClr val="374E5C"/>
                </a:solidFill>
                <a:latin typeface="Roboto Condensed"/>
                <a:cs typeface="Arial" panose="020B0604020202020204" pitchFamily="34" charset="0"/>
              </a:rPr>
              <a:t>Legislativně vynucené změny ve financování členských a pobočných spolků</a:t>
            </a:r>
          </a:p>
          <a:p>
            <a:pPr marL="457200" lvl="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cs-CZ" altLang="cs-CZ" sz="2400" b="1" dirty="0">
                <a:solidFill>
                  <a:srgbClr val="374E5C"/>
                </a:solidFill>
                <a:latin typeface="Roboto Condensed"/>
                <a:cs typeface="Arial" panose="020B0604020202020204" pitchFamily="34" charset="0"/>
              </a:rPr>
              <a:t>Vyúčtování přes nový (neodzkoušený) IS</a:t>
            </a:r>
          </a:p>
          <a:p>
            <a:pPr marL="457200" lvl="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cs-CZ" altLang="cs-CZ" sz="2400" b="1" dirty="0">
                <a:solidFill>
                  <a:srgbClr val="374E5C"/>
                </a:solidFill>
                <a:latin typeface="Roboto Condensed"/>
                <a:cs typeface="Arial" panose="020B0604020202020204" pitchFamily="34" charset="0"/>
              </a:rPr>
              <a:t>Účelovost poskytnutých finančních prostředků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658" y="1341410"/>
            <a:ext cx="1664352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14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64676" y="764772"/>
            <a:ext cx="6111681" cy="685791"/>
          </a:xfrm>
        </p:spPr>
        <p:txBody>
          <a:bodyPr/>
          <a:lstStyle/>
          <a:p>
            <a:r>
              <a:rPr lang="pl-PL" sz="3600" b="1" u="sng" dirty="0" smtClean="0">
                <a:solidFill>
                  <a:srgbClr val="04617B"/>
                </a:solidFill>
                <a:latin typeface="Arial" charset="0"/>
              </a:rPr>
              <a:t>Rozdělování čp 2017: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1768" y="5702531"/>
            <a:ext cx="7523018" cy="390697"/>
          </a:xfrm>
        </p:spPr>
        <p:txBody>
          <a:bodyPr>
            <a:normAutofit fontScale="40000" lnSpcReduction="20000"/>
          </a:bodyPr>
          <a:lstStyle/>
          <a:p>
            <a:endParaRPr lang="cs-CZ" sz="2400" dirty="0" smtClean="0">
              <a:latin typeface="Arial Black" panose="020B0A04020102020204" pitchFamily="34" charset="0"/>
            </a:endParaRPr>
          </a:p>
          <a:p>
            <a:r>
              <a:rPr lang="cs-CZ" sz="2400" dirty="0" smtClean="0">
                <a:latin typeface="Arial Black" panose="020B0A04020102020204" pitchFamily="34" charset="0"/>
              </a:rPr>
              <a:t>6</a:t>
            </a:r>
            <a:r>
              <a:rPr lang="en-US" sz="2400" dirty="0" smtClean="0">
                <a:latin typeface="Arial Black" panose="020B0A04020102020204" pitchFamily="34" charset="0"/>
              </a:rPr>
              <a:t>. </a:t>
            </a:r>
            <a:r>
              <a:rPr lang="en-US" sz="2400" dirty="0" err="1">
                <a:latin typeface="Arial Black" panose="020B0A04020102020204" pitchFamily="34" charset="0"/>
              </a:rPr>
              <a:t>Valná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latin typeface="Arial Black" panose="020B0A04020102020204" pitchFamily="34" charset="0"/>
              </a:rPr>
              <a:t>hromada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latin typeface="Arial Black" panose="020B0A04020102020204" pitchFamily="34" charset="0"/>
              </a:rPr>
              <a:t>O</a:t>
            </a:r>
            <a:r>
              <a:rPr lang="cs-CZ" sz="2400" dirty="0" err="1" smtClean="0">
                <a:latin typeface="Arial Black" panose="020B0A04020102020204" pitchFamily="34" charset="0"/>
              </a:rPr>
              <a:t>kresního</a:t>
            </a:r>
            <a:r>
              <a:rPr lang="cs-CZ" sz="2400" dirty="0" smtClean="0">
                <a:latin typeface="Arial Black" panose="020B0A04020102020204" pitchFamily="34" charset="0"/>
              </a:rPr>
              <a:t> fotbalového svazu</a:t>
            </a:r>
            <a:r>
              <a:rPr lang="en-US" sz="2400" dirty="0" smtClean="0">
                <a:latin typeface="Arial Black" panose="020B0A04020102020204" pitchFamily="34" charset="0"/>
              </a:rPr>
              <a:t> </a:t>
            </a:r>
            <a:r>
              <a:rPr lang="en-US" sz="2400" dirty="0">
                <a:latin typeface="Arial Black" panose="020B0A04020102020204" pitchFamily="34" charset="0"/>
              </a:rPr>
              <a:t>Hradec </a:t>
            </a:r>
            <a:r>
              <a:rPr lang="en-US" sz="2400" dirty="0" err="1">
                <a:latin typeface="Arial Black" panose="020B0A04020102020204" pitchFamily="34" charset="0"/>
              </a:rPr>
              <a:t>Králové</a:t>
            </a:r>
            <a:r>
              <a:rPr lang="en-US" sz="2400" dirty="0">
                <a:latin typeface="Arial Black" panose="020B0A04020102020204" pitchFamily="34" charset="0"/>
              </a:rPr>
              <a:t>                                </a:t>
            </a:r>
            <a:r>
              <a:rPr lang="cs-CZ" sz="2400" dirty="0">
                <a:latin typeface="Arial Black" panose="020B0A04020102020204" pitchFamily="34" charset="0"/>
              </a:rPr>
              <a:t>	</a:t>
            </a:r>
            <a:r>
              <a:rPr lang="cs-CZ" sz="2400" dirty="0" smtClean="0">
                <a:latin typeface="Arial Black" panose="020B0A04020102020204" pitchFamily="34" charset="0"/>
              </a:rPr>
              <a:t>14</a:t>
            </a:r>
            <a:r>
              <a:rPr lang="en-US" sz="2400" dirty="0" smtClean="0">
                <a:latin typeface="Arial Black" panose="020B0A04020102020204" pitchFamily="34" charset="0"/>
              </a:rPr>
              <a:t>.</a:t>
            </a:r>
            <a:r>
              <a:rPr lang="cs-CZ" sz="2400" dirty="0" smtClean="0">
                <a:latin typeface="Arial Black" panose="020B0A04020102020204" pitchFamily="34" charset="0"/>
              </a:rPr>
              <a:t>2</a:t>
            </a:r>
            <a:r>
              <a:rPr lang="en-US" sz="2400" dirty="0" smtClean="0">
                <a:latin typeface="Arial Black" panose="020B0A04020102020204" pitchFamily="34" charset="0"/>
              </a:rPr>
              <a:t>.201</a:t>
            </a:r>
            <a:r>
              <a:rPr lang="cs-CZ" sz="2400" dirty="0" smtClean="0">
                <a:latin typeface="Arial Black" panose="020B0A04020102020204" pitchFamily="34" charset="0"/>
              </a:rPr>
              <a:t>9</a:t>
            </a:r>
            <a:r>
              <a:rPr lang="en-US" sz="2400" dirty="0" smtClean="0">
                <a:latin typeface="Arial Black" panose="020B0A04020102020204" pitchFamily="34" charset="0"/>
              </a:rPr>
              <a:t>   </a:t>
            </a:r>
            <a:endParaRPr lang="en-US" sz="2400" dirty="0">
              <a:latin typeface="Arial Black" panose="020B0A04020102020204" pitchFamily="34" charset="0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357" y="321104"/>
            <a:ext cx="1129459" cy="112945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603" y="1981074"/>
            <a:ext cx="914479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7313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289</TotalTime>
  <Words>410</Words>
  <Application>Microsoft Office PowerPoint</Application>
  <PresentationFormat>Širokoúhlá obrazovka</PresentationFormat>
  <Paragraphs>148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Bookman Old Style</vt:lpstr>
      <vt:lpstr>Calibri</vt:lpstr>
      <vt:lpstr>Franklin Gothic Book</vt:lpstr>
      <vt:lpstr>Roboto Condensed</vt:lpstr>
      <vt:lpstr>Crop</vt:lpstr>
      <vt:lpstr>Prezentace aplikace PowerPoint</vt:lpstr>
      <vt:lpstr>Vývoj počtu členů FAČR  v letech 2012 - 2018</vt:lpstr>
      <vt:lpstr>Výsledky 2017-2018:</vt:lpstr>
      <vt:lpstr>příjmY OFS HK:</vt:lpstr>
      <vt:lpstr>partneři OFS HK:</vt:lpstr>
      <vt:lpstr>výdajE OFS HK:</vt:lpstr>
      <vt:lpstr>FPAM   *   OFS HK</vt:lpstr>
      <vt:lpstr>FAČR 2017-2018:</vt:lpstr>
      <vt:lpstr>Rozdělování čp 2017:</vt:lpstr>
      <vt:lpstr>Finanční podpora 2018:</vt:lpstr>
      <vt:lpstr>Realizovaný způsob financování členských a pobočných spolků FAČR v roce 2018</vt:lpstr>
      <vt:lpstr>Vývoj finanční podpory klubů 2012 – 2018 – v mil. Kč</vt:lpstr>
      <vt:lpstr>Prezentace aplikace PowerPoint</vt:lpstr>
    </vt:vector>
  </TitlesOfParts>
  <Company>Raiffeisenbank a.s.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Struktura členské základny</dc:title>
  <dc:creator>Vladan Hales</dc:creator>
  <cp:lastModifiedBy>user-sekretar</cp:lastModifiedBy>
  <cp:revision>20</cp:revision>
  <dcterms:created xsi:type="dcterms:W3CDTF">2019-02-07T07:42:11Z</dcterms:created>
  <dcterms:modified xsi:type="dcterms:W3CDTF">2019-02-14T12:01:11Z</dcterms:modified>
</cp:coreProperties>
</file>