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68" r:id="rId3"/>
    <p:sldId id="260" r:id="rId4"/>
    <p:sldId id="261" r:id="rId5"/>
    <p:sldId id="262" r:id="rId6"/>
    <p:sldId id="263" r:id="rId7"/>
    <p:sldId id="269" r:id="rId8"/>
    <p:sldId id="270" r:id="rId9"/>
    <p:sldId id="271" r:id="rId10"/>
    <p:sldId id="273" r:id="rId11"/>
    <p:sldId id="274" r:id="rId12"/>
    <p:sldId id="275" r:id="rId13"/>
    <p:sldId id="276" r:id="rId14"/>
    <p:sldId id="278" r:id="rId15"/>
    <p:sldId id="277" r:id="rId16"/>
    <p:sldId id="279" r:id="rId17"/>
    <p:sldId id="280" r:id="rId18"/>
    <p:sldId id="281" r:id="rId19"/>
    <p:sldId id="282" r:id="rId20"/>
    <p:sldId id="297" r:id="rId21"/>
    <p:sldId id="298" r:id="rId22"/>
    <p:sldId id="299" r:id="rId23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E7E293-5617-4FB4-94E4-CFC76AE9F54C}" type="doc">
      <dgm:prSet loTypeId="urn:microsoft.com/office/officeart/2009/3/layout/Descending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70494AFF-E898-40F9-8EFE-3A2AA7F141B8}">
      <dgm:prSet phldrT="[Text]" custT="1"/>
      <dgm:spPr/>
      <dgm:t>
        <a:bodyPr/>
        <a:lstStyle/>
        <a:p>
          <a:r>
            <a:rPr lang="cs-CZ" sz="2400" b="1" kern="1200" dirty="0">
              <a:solidFill>
                <a:schemeClr val="tx1">
                  <a:hueOff val="0"/>
                  <a:satOff val="0"/>
                  <a:lumOff val="0"/>
                  <a:alphaOff val="0"/>
                </a:schemeClr>
              </a:solidFill>
              <a:latin typeface="Bookman Old Style" panose="02050604050505020204" pitchFamily="18" charset="0"/>
              <a:ea typeface="+mn-ea"/>
              <a:cs typeface="+mn-cs"/>
            </a:rPr>
            <a:t>Finanční podpora FAČR do hnutí</a:t>
          </a:r>
        </a:p>
      </dgm:t>
    </dgm:pt>
    <dgm:pt modelId="{4787DD4B-507A-4349-BD94-1038A7A3C84E}" type="sibTrans" cxnId="{0BC10090-D7D5-4E9E-8408-8A70E8F7DE97}">
      <dgm:prSet/>
      <dgm:spPr/>
      <dgm:t>
        <a:bodyPr/>
        <a:lstStyle/>
        <a:p>
          <a:endParaRPr lang="cs-CZ"/>
        </a:p>
      </dgm:t>
    </dgm:pt>
    <dgm:pt modelId="{5B34212C-0E21-4964-830A-31D160E515C1}" type="parTrans" cxnId="{0BC10090-D7D5-4E9E-8408-8A70E8F7DE97}">
      <dgm:prSet/>
      <dgm:spPr/>
      <dgm:t>
        <a:bodyPr/>
        <a:lstStyle/>
        <a:p>
          <a:endParaRPr lang="cs-CZ"/>
        </a:p>
      </dgm:t>
    </dgm:pt>
    <dgm:pt modelId="{0745702F-BA50-410D-B538-58015EBAAC90}" type="pres">
      <dgm:prSet presAssocID="{0AE7E293-5617-4FB4-94E4-CFC76AE9F54C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cs-CZ"/>
        </a:p>
      </dgm:t>
    </dgm:pt>
    <dgm:pt modelId="{0D987F30-BA75-46DD-A327-F4355940A668}" type="pres">
      <dgm:prSet presAssocID="{0AE7E293-5617-4FB4-94E4-CFC76AE9F54C}" presName="arrowNode" presStyleLbl="node1" presStyleIdx="0" presStyleCnt="1" custAng="21017900" custLinFactNeighborX="18651" custLinFactNeighborY="-17478"/>
      <dgm:spPr>
        <a:solidFill>
          <a:schemeClr val="accent3">
            <a:lumMod val="50000"/>
          </a:schemeClr>
        </a:solidFill>
      </dgm:spPr>
    </dgm:pt>
    <dgm:pt modelId="{7E3EB749-67BF-4124-B22D-16D65C4BF210}" type="pres">
      <dgm:prSet presAssocID="{70494AFF-E898-40F9-8EFE-3A2AA7F141B8}" presName="txNode1" presStyleLbl="revTx" presStyleIdx="0" presStyleCnt="1" custScaleX="236441" custLinFactY="118714" custLinFactNeighborX="-19580" custLinFactNeighborY="2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BC10090-D7D5-4E9E-8408-8A70E8F7DE97}" srcId="{0AE7E293-5617-4FB4-94E4-CFC76AE9F54C}" destId="{70494AFF-E898-40F9-8EFE-3A2AA7F141B8}" srcOrd="0" destOrd="0" parTransId="{5B34212C-0E21-4964-830A-31D160E515C1}" sibTransId="{4787DD4B-507A-4349-BD94-1038A7A3C84E}"/>
    <dgm:cxn modelId="{4B16C848-171D-4D34-9F52-90D958EDFA8F}" type="presOf" srcId="{70494AFF-E898-40F9-8EFE-3A2AA7F141B8}" destId="{7E3EB749-67BF-4124-B22D-16D65C4BF210}" srcOrd="0" destOrd="0" presId="urn:microsoft.com/office/officeart/2009/3/layout/DescendingProcess"/>
    <dgm:cxn modelId="{6EEBC144-DA6E-4686-97B8-C2140E4D3EC9}" type="presOf" srcId="{0AE7E293-5617-4FB4-94E4-CFC76AE9F54C}" destId="{0745702F-BA50-410D-B538-58015EBAAC90}" srcOrd="0" destOrd="0" presId="urn:microsoft.com/office/officeart/2009/3/layout/DescendingProcess"/>
    <dgm:cxn modelId="{EA233AE1-6E4B-4D54-8B99-1E1AD2A8246A}" type="presParOf" srcId="{0745702F-BA50-410D-B538-58015EBAAC90}" destId="{0D987F30-BA75-46DD-A327-F4355940A668}" srcOrd="0" destOrd="0" presId="urn:microsoft.com/office/officeart/2009/3/layout/DescendingProcess"/>
    <dgm:cxn modelId="{93641BAD-F751-4C40-AC7E-BEC03BB3288B}" type="presParOf" srcId="{0745702F-BA50-410D-B538-58015EBAAC90}" destId="{7E3EB749-67BF-4124-B22D-16D65C4BF210}" srcOrd="1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D49602-67C8-4270-BE94-E934F2C72EDE}" type="doc">
      <dgm:prSet loTypeId="urn:microsoft.com/office/officeart/2009/3/layout/SubSte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46F73A5-2FAB-4A5D-A348-570739C3F373}">
      <dgm:prSet custT="1"/>
      <dgm:spPr>
        <a:solidFill>
          <a:srgbClr val="0070C0"/>
        </a:solidFill>
      </dgm:spPr>
      <dgm:t>
        <a:bodyPr/>
        <a:lstStyle/>
        <a:p>
          <a:r>
            <a:rPr lang="cs-CZ" sz="2400" b="1" dirty="0">
              <a:solidFill>
                <a:schemeClr val="bg1"/>
              </a:solidFill>
              <a:latin typeface="Bookman Old Style" panose="02050604050505020204" pitchFamily="18" charset="0"/>
            </a:rPr>
            <a:t>3 500 klubů</a:t>
          </a:r>
        </a:p>
      </dgm:t>
    </dgm:pt>
    <dgm:pt modelId="{A106F3B5-8171-4405-96CE-464A1E55B8D6}" type="parTrans" cxnId="{14D5493E-2CEA-4B37-927C-2D01FF91AF0F}">
      <dgm:prSet/>
      <dgm:spPr/>
      <dgm:t>
        <a:bodyPr/>
        <a:lstStyle/>
        <a:p>
          <a:endParaRPr lang="cs-CZ"/>
        </a:p>
      </dgm:t>
    </dgm:pt>
    <dgm:pt modelId="{2F59A17B-BF68-4D06-87C4-61F34834A95F}" type="sibTrans" cxnId="{14D5493E-2CEA-4B37-927C-2D01FF91AF0F}">
      <dgm:prSet/>
      <dgm:spPr/>
      <dgm:t>
        <a:bodyPr/>
        <a:lstStyle/>
        <a:p>
          <a:endParaRPr lang="cs-CZ"/>
        </a:p>
      </dgm:t>
    </dgm:pt>
    <dgm:pt modelId="{86AB6EF3-FD93-48A9-B150-A82C180ABCFC}" type="pres">
      <dgm:prSet presAssocID="{7FD49602-67C8-4270-BE94-E934F2C72EDE}" presName="Name0" presStyleCnt="0">
        <dgm:presLayoutVars>
          <dgm:chMax val="7"/>
          <dgm:dir/>
          <dgm:animOne val="branch"/>
        </dgm:presLayoutVars>
      </dgm:prSet>
      <dgm:spPr/>
      <dgm:t>
        <a:bodyPr/>
        <a:lstStyle/>
        <a:p>
          <a:endParaRPr lang="cs-CZ"/>
        </a:p>
      </dgm:t>
    </dgm:pt>
    <dgm:pt modelId="{D068A76B-A7B8-40CD-8123-D55B471FDB36}" type="pres">
      <dgm:prSet presAssocID="{146F73A5-2FAB-4A5D-A348-570739C3F373}" presName="parTx1" presStyleLbl="node1" presStyleIdx="0" presStyleCnt="1" custScaleX="233334" custLinFactNeighborX="58282" custLinFactNeighborY="-9238"/>
      <dgm:spPr/>
      <dgm:t>
        <a:bodyPr/>
        <a:lstStyle/>
        <a:p>
          <a:endParaRPr lang="cs-CZ"/>
        </a:p>
      </dgm:t>
    </dgm:pt>
  </dgm:ptLst>
  <dgm:cxnLst>
    <dgm:cxn modelId="{14DB522F-CFA4-44FE-984F-69DF764CAB4F}" type="presOf" srcId="{146F73A5-2FAB-4A5D-A348-570739C3F373}" destId="{D068A76B-A7B8-40CD-8123-D55B471FDB36}" srcOrd="0" destOrd="0" presId="urn:microsoft.com/office/officeart/2009/3/layout/SubStepProcess"/>
    <dgm:cxn modelId="{72CEF4F9-23EA-4FB8-B037-DF1E0CE805F2}" type="presOf" srcId="{7FD49602-67C8-4270-BE94-E934F2C72EDE}" destId="{86AB6EF3-FD93-48A9-B150-A82C180ABCFC}" srcOrd="0" destOrd="0" presId="urn:microsoft.com/office/officeart/2009/3/layout/SubStepProcess"/>
    <dgm:cxn modelId="{14D5493E-2CEA-4B37-927C-2D01FF91AF0F}" srcId="{7FD49602-67C8-4270-BE94-E934F2C72EDE}" destId="{146F73A5-2FAB-4A5D-A348-570739C3F373}" srcOrd="0" destOrd="0" parTransId="{A106F3B5-8171-4405-96CE-464A1E55B8D6}" sibTransId="{2F59A17B-BF68-4D06-87C4-61F34834A95F}"/>
    <dgm:cxn modelId="{73615C18-E2B5-44A5-B0E8-D0B2009EC8CA}" type="presParOf" srcId="{86AB6EF3-FD93-48A9-B150-A82C180ABCFC}" destId="{D068A76B-A7B8-40CD-8123-D55B471FDB36}" srcOrd="0" destOrd="0" presId="urn:microsoft.com/office/officeart/2009/3/layout/SubStep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E578F4-8B5B-4BC3-91C1-10590DECBE5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9E6DD67-B25C-41DE-A678-BEE176CD2598}">
      <dgm:prSet custT="1"/>
      <dgm:spPr>
        <a:solidFill>
          <a:srgbClr val="0070C0"/>
        </a:solidFill>
      </dgm:spPr>
      <dgm:t>
        <a:bodyPr/>
        <a:lstStyle/>
        <a:p>
          <a:r>
            <a:rPr lang="cs-CZ" sz="2400" b="1" dirty="0">
              <a:solidFill>
                <a:schemeClr val="bg1"/>
              </a:solidFill>
              <a:latin typeface="Bookman Old Style" panose="02050604050505020204" pitchFamily="18" charset="0"/>
            </a:rPr>
            <a:t>76 OFS a 14 KFS</a:t>
          </a:r>
        </a:p>
      </dgm:t>
    </dgm:pt>
    <dgm:pt modelId="{6EC0FD1E-5E8F-4790-8E37-7C877CF79994}" type="parTrans" cxnId="{34D048D6-4661-4351-A962-55DDA70CC985}">
      <dgm:prSet/>
      <dgm:spPr/>
      <dgm:t>
        <a:bodyPr/>
        <a:lstStyle/>
        <a:p>
          <a:endParaRPr lang="cs-CZ"/>
        </a:p>
      </dgm:t>
    </dgm:pt>
    <dgm:pt modelId="{4026CEAD-3600-4FF3-B6AC-D90D2011A0C5}" type="sibTrans" cxnId="{34D048D6-4661-4351-A962-55DDA70CC985}">
      <dgm:prSet/>
      <dgm:spPr/>
      <dgm:t>
        <a:bodyPr/>
        <a:lstStyle/>
        <a:p>
          <a:endParaRPr lang="cs-CZ"/>
        </a:p>
      </dgm:t>
    </dgm:pt>
    <dgm:pt modelId="{2F448451-B6DA-48EC-9DB1-F49A0A6EEFA8}" type="pres">
      <dgm:prSet presAssocID="{70E578F4-8B5B-4BC3-91C1-10590DECBE5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3D878B2-ECE1-4C85-838C-E0DF93C0D029}" type="pres">
      <dgm:prSet presAssocID="{A9E6DD67-B25C-41DE-A678-BEE176CD2598}" presName="node" presStyleLbl="node1" presStyleIdx="0" presStyleCnt="1" custScaleX="201228" custScaleY="100131" custRadScaleRad="93679" custRadScaleInc="-9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83BC0EF-CE9D-47B1-835F-6604B19D34F6}" type="presOf" srcId="{70E578F4-8B5B-4BC3-91C1-10590DECBE54}" destId="{2F448451-B6DA-48EC-9DB1-F49A0A6EEFA8}" srcOrd="0" destOrd="0" presId="urn:microsoft.com/office/officeart/2005/8/layout/cycle2"/>
    <dgm:cxn modelId="{34D048D6-4661-4351-A962-55DDA70CC985}" srcId="{70E578F4-8B5B-4BC3-91C1-10590DECBE54}" destId="{A9E6DD67-B25C-41DE-A678-BEE176CD2598}" srcOrd="0" destOrd="0" parTransId="{6EC0FD1E-5E8F-4790-8E37-7C877CF79994}" sibTransId="{4026CEAD-3600-4FF3-B6AC-D90D2011A0C5}"/>
    <dgm:cxn modelId="{15EF1BA9-E116-4CA8-991B-C1B44B5B7961}" type="presOf" srcId="{A9E6DD67-B25C-41DE-A678-BEE176CD2598}" destId="{B3D878B2-ECE1-4C85-838C-E0DF93C0D029}" srcOrd="0" destOrd="0" presId="urn:microsoft.com/office/officeart/2005/8/layout/cycle2"/>
    <dgm:cxn modelId="{EC2BE2C9-50E5-4C5E-ACDB-0CE8C040B173}" type="presParOf" srcId="{2F448451-B6DA-48EC-9DB1-F49A0A6EEFA8}" destId="{B3D878B2-ECE1-4C85-838C-E0DF93C0D02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D49602-67C8-4270-BE94-E934F2C72EDE}" type="doc">
      <dgm:prSet loTypeId="urn:microsoft.com/office/officeart/2009/3/layout/SubSte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46F73A5-2FAB-4A5D-A348-570739C3F373}">
      <dgm:prSet custT="1"/>
      <dgm:spPr>
        <a:solidFill>
          <a:srgbClr val="0070C0"/>
        </a:solidFill>
      </dgm:spPr>
      <dgm:t>
        <a:bodyPr/>
        <a:lstStyle/>
        <a:p>
          <a:r>
            <a:rPr lang="cs-CZ" sz="2400" b="1" kern="1200" dirty="0">
              <a:solidFill>
                <a:schemeClr val="bg1"/>
              </a:solidFill>
              <a:latin typeface="Bookman Old Style" panose="02050604050505020204" pitchFamily="18" charset="0"/>
              <a:ea typeface="+mn-ea"/>
              <a:cs typeface="+mn-cs"/>
            </a:rPr>
            <a:t>3 500 Klubů</a:t>
          </a:r>
        </a:p>
      </dgm:t>
    </dgm:pt>
    <dgm:pt modelId="{A106F3B5-8171-4405-96CE-464A1E55B8D6}" type="parTrans" cxnId="{14D5493E-2CEA-4B37-927C-2D01FF91AF0F}">
      <dgm:prSet/>
      <dgm:spPr/>
      <dgm:t>
        <a:bodyPr/>
        <a:lstStyle/>
        <a:p>
          <a:endParaRPr lang="cs-CZ"/>
        </a:p>
      </dgm:t>
    </dgm:pt>
    <dgm:pt modelId="{2F59A17B-BF68-4D06-87C4-61F34834A95F}" type="sibTrans" cxnId="{14D5493E-2CEA-4B37-927C-2D01FF91AF0F}">
      <dgm:prSet/>
      <dgm:spPr/>
      <dgm:t>
        <a:bodyPr/>
        <a:lstStyle/>
        <a:p>
          <a:endParaRPr lang="cs-CZ"/>
        </a:p>
      </dgm:t>
    </dgm:pt>
    <dgm:pt modelId="{86AB6EF3-FD93-48A9-B150-A82C180ABCFC}" type="pres">
      <dgm:prSet presAssocID="{7FD49602-67C8-4270-BE94-E934F2C72EDE}" presName="Name0" presStyleCnt="0">
        <dgm:presLayoutVars>
          <dgm:chMax val="7"/>
          <dgm:dir/>
          <dgm:animOne val="branch"/>
        </dgm:presLayoutVars>
      </dgm:prSet>
      <dgm:spPr/>
      <dgm:t>
        <a:bodyPr/>
        <a:lstStyle/>
        <a:p>
          <a:endParaRPr lang="cs-CZ"/>
        </a:p>
      </dgm:t>
    </dgm:pt>
    <dgm:pt modelId="{D068A76B-A7B8-40CD-8123-D55B471FDB36}" type="pres">
      <dgm:prSet presAssocID="{146F73A5-2FAB-4A5D-A348-570739C3F373}" presName="parTx1" presStyleLbl="node1" presStyleIdx="0" presStyleCnt="1" custScaleX="233334" custLinFactNeighborX="-12474" custLinFactNeighborY="72082"/>
      <dgm:spPr/>
      <dgm:t>
        <a:bodyPr/>
        <a:lstStyle/>
        <a:p>
          <a:endParaRPr lang="cs-CZ"/>
        </a:p>
      </dgm:t>
    </dgm:pt>
  </dgm:ptLst>
  <dgm:cxnLst>
    <dgm:cxn modelId="{84AFED76-7A94-4AF5-97C2-6142176D453B}" type="presOf" srcId="{7FD49602-67C8-4270-BE94-E934F2C72EDE}" destId="{86AB6EF3-FD93-48A9-B150-A82C180ABCFC}" srcOrd="0" destOrd="0" presId="urn:microsoft.com/office/officeart/2009/3/layout/SubStepProcess"/>
    <dgm:cxn modelId="{32C0DADD-8206-4A5A-B79D-D3BF0E16A765}" type="presOf" srcId="{146F73A5-2FAB-4A5D-A348-570739C3F373}" destId="{D068A76B-A7B8-40CD-8123-D55B471FDB36}" srcOrd="0" destOrd="0" presId="urn:microsoft.com/office/officeart/2009/3/layout/SubStepProcess"/>
    <dgm:cxn modelId="{14D5493E-2CEA-4B37-927C-2D01FF91AF0F}" srcId="{7FD49602-67C8-4270-BE94-E934F2C72EDE}" destId="{146F73A5-2FAB-4A5D-A348-570739C3F373}" srcOrd="0" destOrd="0" parTransId="{A106F3B5-8171-4405-96CE-464A1E55B8D6}" sibTransId="{2F59A17B-BF68-4D06-87C4-61F34834A95F}"/>
    <dgm:cxn modelId="{39772B9E-B196-4586-8C98-F01B8747930A}" type="presParOf" srcId="{86AB6EF3-FD93-48A9-B150-A82C180ABCFC}" destId="{D068A76B-A7B8-40CD-8123-D55B471FDB36}" srcOrd="0" destOrd="0" presId="urn:microsoft.com/office/officeart/2009/3/layout/SubSte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0E578F4-8B5B-4BC3-91C1-10590DECBE5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9E6DD67-B25C-41DE-A678-BEE176CD2598}">
      <dgm:prSet custT="1"/>
      <dgm:spPr>
        <a:solidFill>
          <a:srgbClr val="0070C0"/>
        </a:solidFill>
      </dgm:spPr>
      <dgm:t>
        <a:bodyPr/>
        <a:lstStyle/>
        <a:p>
          <a:r>
            <a:rPr lang="cs-CZ" sz="2400" b="1" kern="1200" dirty="0">
              <a:solidFill>
                <a:schemeClr val="bg1"/>
              </a:solidFill>
              <a:latin typeface="Bookman Old Style" panose="02050604050505020204" pitchFamily="18" charset="0"/>
              <a:ea typeface="+mn-ea"/>
              <a:cs typeface="+mn-cs"/>
            </a:rPr>
            <a:t>76 OFS a 14 KFS</a:t>
          </a:r>
        </a:p>
      </dgm:t>
    </dgm:pt>
    <dgm:pt modelId="{6EC0FD1E-5E8F-4790-8E37-7C877CF79994}" type="parTrans" cxnId="{34D048D6-4661-4351-A962-55DDA70CC985}">
      <dgm:prSet/>
      <dgm:spPr/>
      <dgm:t>
        <a:bodyPr/>
        <a:lstStyle/>
        <a:p>
          <a:endParaRPr lang="cs-CZ"/>
        </a:p>
      </dgm:t>
    </dgm:pt>
    <dgm:pt modelId="{4026CEAD-3600-4FF3-B6AC-D90D2011A0C5}" type="sibTrans" cxnId="{34D048D6-4661-4351-A962-55DDA70CC985}">
      <dgm:prSet/>
      <dgm:spPr/>
      <dgm:t>
        <a:bodyPr/>
        <a:lstStyle/>
        <a:p>
          <a:endParaRPr lang="cs-CZ"/>
        </a:p>
      </dgm:t>
    </dgm:pt>
    <dgm:pt modelId="{2F448451-B6DA-48EC-9DB1-F49A0A6EEFA8}" type="pres">
      <dgm:prSet presAssocID="{70E578F4-8B5B-4BC3-91C1-10590DECBE5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3D878B2-ECE1-4C85-838C-E0DF93C0D029}" type="pres">
      <dgm:prSet presAssocID="{A9E6DD67-B25C-41DE-A678-BEE176CD2598}" presName="node" presStyleLbl="node1" presStyleIdx="0" presStyleCnt="1" custScaleX="214450" custScaleY="100131" custRadScaleRad="93679" custRadScaleInc="-9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1739F92-4F54-4E0D-8C06-EC87ED69F716}" type="presOf" srcId="{A9E6DD67-B25C-41DE-A678-BEE176CD2598}" destId="{B3D878B2-ECE1-4C85-838C-E0DF93C0D029}" srcOrd="0" destOrd="0" presId="urn:microsoft.com/office/officeart/2005/8/layout/cycle2"/>
    <dgm:cxn modelId="{944EFF81-C8A8-4C6C-B57C-88630E5F1BE6}" type="presOf" srcId="{70E578F4-8B5B-4BC3-91C1-10590DECBE54}" destId="{2F448451-B6DA-48EC-9DB1-F49A0A6EEFA8}" srcOrd="0" destOrd="0" presId="urn:microsoft.com/office/officeart/2005/8/layout/cycle2"/>
    <dgm:cxn modelId="{34D048D6-4661-4351-A962-55DDA70CC985}" srcId="{70E578F4-8B5B-4BC3-91C1-10590DECBE54}" destId="{A9E6DD67-B25C-41DE-A678-BEE176CD2598}" srcOrd="0" destOrd="0" parTransId="{6EC0FD1E-5E8F-4790-8E37-7C877CF79994}" sibTransId="{4026CEAD-3600-4FF3-B6AC-D90D2011A0C5}"/>
    <dgm:cxn modelId="{A60DCB22-F4DC-4D7C-9BDB-939D4496D9C7}" type="presParOf" srcId="{2F448451-B6DA-48EC-9DB1-F49A0A6EEFA8}" destId="{B3D878B2-ECE1-4C85-838C-E0DF93C0D02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B424BEA-9E95-4022-9998-6E2A6D2AE73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FF6B65C-7127-4F33-9F56-DD70072004F8}">
      <dgm:prSet phldrT="[Text]" custT="1"/>
      <dgm:spPr>
        <a:solidFill>
          <a:srgbClr val="0070C0"/>
        </a:solidFill>
      </dgm:spPr>
      <dgm:t>
        <a:bodyPr/>
        <a:lstStyle/>
        <a:p>
          <a:r>
            <a:rPr lang="cs-CZ" sz="2400" b="1" kern="1200" dirty="0">
              <a:solidFill>
                <a:schemeClr val="bg1"/>
              </a:solidFill>
              <a:latin typeface="Bookman Old Style" panose="02050604050505020204" pitchFamily="18" charset="0"/>
              <a:ea typeface="+mn-ea"/>
              <a:cs typeface="+mn-cs"/>
            </a:rPr>
            <a:t>Rozhodčí</a:t>
          </a:r>
        </a:p>
      </dgm:t>
    </dgm:pt>
    <dgm:pt modelId="{A9BAAF99-E1C9-4B6F-8AB5-0E1EAD85DB3A}" type="parTrans" cxnId="{EDC9BBDB-8D65-4C24-9B73-8569365820F1}">
      <dgm:prSet/>
      <dgm:spPr/>
      <dgm:t>
        <a:bodyPr/>
        <a:lstStyle/>
        <a:p>
          <a:endParaRPr lang="cs-CZ"/>
        </a:p>
      </dgm:t>
    </dgm:pt>
    <dgm:pt modelId="{5A2FBA86-F17A-4205-BC81-82D384C1DDDA}" type="sibTrans" cxnId="{EDC9BBDB-8D65-4C24-9B73-8569365820F1}">
      <dgm:prSet/>
      <dgm:spPr/>
      <dgm:t>
        <a:bodyPr/>
        <a:lstStyle/>
        <a:p>
          <a:endParaRPr lang="cs-CZ"/>
        </a:p>
      </dgm:t>
    </dgm:pt>
    <dgm:pt modelId="{C9A0AD00-DD68-46F7-8499-0044E139DB9A}">
      <dgm:prSet phldrT="[Text]" custT="1"/>
      <dgm:spPr>
        <a:solidFill>
          <a:srgbClr val="0070C0"/>
        </a:solidFill>
      </dgm:spPr>
      <dgm:t>
        <a:bodyPr/>
        <a:lstStyle/>
        <a:p>
          <a:r>
            <a:rPr lang="cs-CZ" sz="2400" b="1" kern="1200" dirty="0">
              <a:solidFill>
                <a:schemeClr val="bg1"/>
              </a:solidFill>
              <a:latin typeface="Bookman Old Style" panose="02050604050505020204" pitchFamily="18" charset="0"/>
              <a:ea typeface="+mn-ea"/>
              <a:cs typeface="+mn-cs"/>
            </a:rPr>
            <a:t>Trenéři</a:t>
          </a:r>
        </a:p>
      </dgm:t>
    </dgm:pt>
    <dgm:pt modelId="{1128AEA5-A9E4-4D7A-8DAA-FC4E30419F65}" type="parTrans" cxnId="{B9583EE3-A0D0-4176-A8D1-CAF706AC44BC}">
      <dgm:prSet/>
      <dgm:spPr/>
      <dgm:t>
        <a:bodyPr/>
        <a:lstStyle/>
        <a:p>
          <a:endParaRPr lang="cs-CZ"/>
        </a:p>
      </dgm:t>
    </dgm:pt>
    <dgm:pt modelId="{8DF39302-6B46-4ABA-A6D4-06F06539447C}" type="sibTrans" cxnId="{B9583EE3-A0D0-4176-A8D1-CAF706AC44BC}">
      <dgm:prSet/>
      <dgm:spPr/>
      <dgm:t>
        <a:bodyPr/>
        <a:lstStyle/>
        <a:p>
          <a:endParaRPr lang="cs-CZ"/>
        </a:p>
      </dgm:t>
    </dgm:pt>
    <dgm:pt modelId="{7100F61A-3155-48A6-A40C-CC2EFA3C44CE}" type="pres">
      <dgm:prSet presAssocID="{0B424BEA-9E95-4022-9998-6E2A6D2AE73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893F067-4B6F-4BFB-95C7-B34E31C2079A}" type="pres">
      <dgm:prSet presAssocID="{CFF6B65C-7127-4F33-9F56-DD70072004F8}" presName="node" presStyleLbl="node1" presStyleIdx="0" presStyleCnt="2" custScaleX="19176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3C0536D-0599-49F3-92B5-427261F4E46E}" type="pres">
      <dgm:prSet presAssocID="{5A2FBA86-F17A-4205-BC81-82D384C1DDDA}" presName="sibTrans" presStyleCnt="0"/>
      <dgm:spPr/>
    </dgm:pt>
    <dgm:pt modelId="{2750F17A-1C5F-4D05-8FEF-1CB6C692DB45}" type="pres">
      <dgm:prSet presAssocID="{C9A0AD00-DD68-46F7-8499-0044E139DB9A}" presName="node" presStyleLbl="node1" presStyleIdx="1" presStyleCnt="2" custScaleX="193939" custLinFactNeighborX="42861" custLinFactNeighborY="336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61F7D3C-401F-4443-B5B4-481A4FBBFC59}" type="presOf" srcId="{C9A0AD00-DD68-46F7-8499-0044E139DB9A}" destId="{2750F17A-1C5F-4D05-8FEF-1CB6C692DB45}" srcOrd="0" destOrd="0" presId="urn:microsoft.com/office/officeart/2005/8/layout/default"/>
    <dgm:cxn modelId="{568F9B67-44EE-4520-A745-574892CEB005}" type="presOf" srcId="{0B424BEA-9E95-4022-9998-6E2A6D2AE732}" destId="{7100F61A-3155-48A6-A40C-CC2EFA3C44CE}" srcOrd="0" destOrd="0" presId="urn:microsoft.com/office/officeart/2005/8/layout/default"/>
    <dgm:cxn modelId="{EDC9BBDB-8D65-4C24-9B73-8569365820F1}" srcId="{0B424BEA-9E95-4022-9998-6E2A6D2AE732}" destId="{CFF6B65C-7127-4F33-9F56-DD70072004F8}" srcOrd="0" destOrd="0" parTransId="{A9BAAF99-E1C9-4B6F-8AB5-0E1EAD85DB3A}" sibTransId="{5A2FBA86-F17A-4205-BC81-82D384C1DDDA}"/>
    <dgm:cxn modelId="{F87FD7DF-C724-43B6-A3DD-35F3C9B1F25C}" type="presOf" srcId="{CFF6B65C-7127-4F33-9F56-DD70072004F8}" destId="{2893F067-4B6F-4BFB-95C7-B34E31C2079A}" srcOrd="0" destOrd="0" presId="urn:microsoft.com/office/officeart/2005/8/layout/default"/>
    <dgm:cxn modelId="{B9583EE3-A0D0-4176-A8D1-CAF706AC44BC}" srcId="{0B424BEA-9E95-4022-9998-6E2A6D2AE732}" destId="{C9A0AD00-DD68-46F7-8499-0044E139DB9A}" srcOrd="1" destOrd="0" parTransId="{1128AEA5-A9E4-4D7A-8DAA-FC4E30419F65}" sibTransId="{8DF39302-6B46-4ABA-A6D4-06F06539447C}"/>
    <dgm:cxn modelId="{83620D36-25DA-491F-920B-41EDDB83E10B}" type="presParOf" srcId="{7100F61A-3155-48A6-A40C-CC2EFA3C44CE}" destId="{2893F067-4B6F-4BFB-95C7-B34E31C2079A}" srcOrd="0" destOrd="0" presId="urn:microsoft.com/office/officeart/2005/8/layout/default"/>
    <dgm:cxn modelId="{AFA0C22A-EBC4-45E2-B814-75030DF5D8E0}" type="presParOf" srcId="{7100F61A-3155-48A6-A40C-CC2EFA3C44CE}" destId="{D3C0536D-0599-49F3-92B5-427261F4E46E}" srcOrd="1" destOrd="0" presId="urn:microsoft.com/office/officeart/2005/8/layout/default"/>
    <dgm:cxn modelId="{469B72D7-0F6E-432F-8FC3-1C176CDA4255}" type="presParOf" srcId="{7100F61A-3155-48A6-A40C-CC2EFA3C44CE}" destId="{2750F17A-1C5F-4D05-8FEF-1CB6C692DB45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B424BEA-9E95-4022-9998-6E2A6D2AE73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FF6B65C-7127-4F33-9F56-DD70072004F8}">
      <dgm:prSet phldrT="[Text]" custT="1"/>
      <dgm:spPr>
        <a:solidFill>
          <a:srgbClr val="0070C0"/>
        </a:solidFill>
      </dgm:spPr>
      <dgm:t>
        <a:bodyPr/>
        <a:lstStyle/>
        <a:p>
          <a:r>
            <a:rPr lang="cs-CZ" sz="2400" b="1" kern="1200" dirty="0">
              <a:solidFill>
                <a:schemeClr val="bg1"/>
              </a:solidFill>
              <a:latin typeface="Bookman Old Style" panose="02050604050505020204" pitchFamily="18" charset="0"/>
              <a:ea typeface="+mn-ea"/>
              <a:cs typeface="+mn-cs"/>
            </a:rPr>
            <a:t>Nájem prostor</a:t>
          </a:r>
        </a:p>
      </dgm:t>
    </dgm:pt>
    <dgm:pt modelId="{A9BAAF99-E1C9-4B6F-8AB5-0E1EAD85DB3A}" type="parTrans" cxnId="{EDC9BBDB-8D65-4C24-9B73-8569365820F1}">
      <dgm:prSet/>
      <dgm:spPr/>
      <dgm:t>
        <a:bodyPr/>
        <a:lstStyle/>
        <a:p>
          <a:endParaRPr lang="cs-CZ"/>
        </a:p>
      </dgm:t>
    </dgm:pt>
    <dgm:pt modelId="{5A2FBA86-F17A-4205-BC81-82D384C1DDDA}" type="sibTrans" cxnId="{EDC9BBDB-8D65-4C24-9B73-8569365820F1}">
      <dgm:prSet/>
      <dgm:spPr/>
      <dgm:t>
        <a:bodyPr/>
        <a:lstStyle/>
        <a:p>
          <a:endParaRPr lang="cs-CZ"/>
        </a:p>
      </dgm:t>
    </dgm:pt>
    <dgm:pt modelId="{C9A0AD00-DD68-46F7-8499-0044E139DB9A}">
      <dgm:prSet phldrT="[Text]" custT="1"/>
      <dgm:spPr>
        <a:solidFill>
          <a:srgbClr val="0070C0"/>
        </a:solidFill>
      </dgm:spPr>
      <dgm:t>
        <a:bodyPr/>
        <a:lstStyle/>
        <a:p>
          <a:r>
            <a:rPr lang="cs-CZ" sz="2400" b="1" kern="1200" dirty="0">
              <a:solidFill>
                <a:schemeClr val="bg1"/>
              </a:solidFill>
              <a:latin typeface="Bookman Old Style" panose="02050604050505020204" pitchFamily="18" charset="0"/>
              <a:ea typeface="+mn-ea"/>
              <a:cs typeface="+mn-cs"/>
            </a:rPr>
            <a:t>Náklady na administrativu</a:t>
          </a:r>
        </a:p>
      </dgm:t>
    </dgm:pt>
    <dgm:pt modelId="{1128AEA5-A9E4-4D7A-8DAA-FC4E30419F65}" type="parTrans" cxnId="{B9583EE3-A0D0-4176-A8D1-CAF706AC44BC}">
      <dgm:prSet/>
      <dgm:spPr/>
      <dgm:t>
        <a:bodyPr/>
        <a:lstStyle/>
        <a:p>
          <a:endParaRPr lang="cs-CZ"/>
        </a:p>
      </dgm:t>
    </dgm:pt>
    <dgm:pt modelId="{8DF39302-6B46-4ABA-A6D4-06F06539447C}" type="sibTrans" cxnId="{B9583EE3-A0D0-4176-A8D1-CAF706AC44BC}">
      <dgm:prSet/>
      <dgm:spPr/>
      <dgm:t>
        <a:bodyPr/>
        <a:lstStyle/>
        <a:p>
          <a:endParaRPr lang="cs-CZ"/>
        </a:p>
      </dgm:t>
    </dgm:pt>
    <dgm:pt modelId="{7100F61A-3155-48A6-A40C-CC2EFA3C44CE}" type="pres">
      <dgm:prSet presAssocID="{0B424BEA-9E95-4022-9998-6E2A6D2AE73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893F067-4B6F-4BFB-95C7-B34E31C2079A}" type="pres">
      <dgm:prSet presAssocID="{CFF6B65C-7127-4F33-9F56-DD70072004F8}" presName="node" presStyleLbl="node1" presStyleIdx="0" presStyleCnt="2" custScaleX="14898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3C0536D-0599-49F3-92B5-427261F4E46E}" type="pres">
      <dgm:prSet presAssocID="{5A2FBA86-F17A-4205-BC81-82D384C1DDDA}" presName="sibTrans" presStyleCnt="0"/>
      <dgm:spPr/>
    </dgm:pt>
    <dgm:pt modelId="{2750F17A-1C5F-4D05-8FEF-1CB6C692DB45}" type="pres">
      <dgm:prSet presAssocID="{C9A0AD00-DD68-46F7-8499-0044E139DB9A}" presName="node" presStyleLbl="node1" presStyleIdx="1" presStyleCnt="2" custScaleX="14898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65368BD-D555-46EF-8923-B718D4D23696}" type="presOf" srcId="{C9A0AD00-DD68-46F7-8499-0044E139DB9A}" destId="{2750F17A-1C5F-4D05-8FEF-1CB6C692DB45}" srcOrd="0" destOrd="0" presId="urn:microsoft.com/office/officeart/2005/8/layout/default"/>
    <dgm:cxn modelId="{71DA29A3-3308-425B-A5BB-E38BAFC45022}" type="presOf" srcId="{0B424BEA-9E95-4022-9998-6E2A6D2AE732}" destId="{7100F61A-3155-48A6-A40C-CC2EFA3C44CE}" srcOrd="0" destOrd="0" presId="urn:microsoft.com/office/officeart/2005/8/layout/default"/>
    <dgm:cxn modelId="{EDC9BBDB-8D65-4C24-9B73-8569365820F1}" srcId="{0B424BEA-9E95-4022-9998-6E2A6D2AE732}" destId="{CFF6B65C-7127-4F33-9F56-DD70072004F8}" srcOrd="0" destOrd="0" parTransId="{A9BAAF99-E1C9-4B6F-8AB5-0E1EAD85DB3A}" sibTransId="{5A2FBA86-F17A-4205-BC81-82D384C1DDDA}"/>
    <dgm:cxn modelId="{B9583EE3-A0D0-4176-A8D1-CAF706AC44BC}" srcId="{0B424BEA-9E95-4022-9998-6E2A6D2AE732}" destId="{C9A0AD00-DD68-46F7-8499-0044E139DB9A}" srcOrd="1" destOrd="0" parTransId="{1128AEA5-A9E4-4D7A-8DAA-FC4E30419F65}" sibTransId="{8DF39302-6B46-4ABA-A6D4-06F06539447C}"/>
    <dgm:cxn modelId="{90D66A09-0DFD-4384-A9B7-E40D418A84A3}" type="presOf" srcId="{CFF6B65C-7127-4F33-9F56-DD70072004F8}" destId="{2893F067-4B6F-4BFB-95C7-B34E31C2079A}" srcOrd="0" destOrd="0" presId="urn:microsoft.com/office/officeart/2005/8/layout/default"/>
    <dgm:cxn modelId="{92ED22AD-B77B-4CFA-9F47-EE5C6ECF0DA7}" type="presParOf" srcId="{7100F61A-3155-48A6-A40C-CC2EFA3C44CE}" destId="{2893F067-4B6F-4BFB-95C7-B34E31C2079A}" srcOrd="0" destOrd="0" presId="urn:microsoft.com/office/officeart/2005/8/layout/default"/>
    <dgm:cxn modelId="{8B989A0A-72AD-433E-BD97-E757E3C16529}" type="presParOf" srcId="{7100F61A-3155-48A6-A40C-CC2EFA3C44CE}" destId="{D3C0536D-0599-49F3-92B5-427261F4E46E}" srcOrd="1" destOrd="0" presId="urn:microsoft.com/office/officeart/2005/8/layout/default"/>
    <dgm:cxn modelId="{81A983A0-4F13-40B1-AD47-A7EEB412E0C4}" type="presParOf" srcId="{7100F61A-3155-48A6-A40C-CC2EFA3C44CE}" destId="{2750F17A-1C5F-4D05-8FEF-1CB6C692DB45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987F30-BA75-46DD-A327-F4355940A668}">
      <dsp:nvSpPr>
        <dsp:cNvPr id="0" name=""/>
        <dsp:cNvSpPr/>
      </dsp:nvSpPr>
      <dsp:spPr>
        <a:xfrm rot="3814274">
          <a:off x="1833286" y="380698"/>
          <a:ext cx="2686566" cy="1873545"/>
        </a:xfrm>
        <a:prstGeom prst="swooshArrow">
          <a:avLst>
            <a:gd name="adj1" fmla="val 16310"/>
            <a:gd name="adj2" fmla="val 31370"/>
          </a:avLst>
        </a:prstGeom>
        <a:solidFill>
          <a:schemeClr val="accent3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3EB749-67BF-4124-B22D-16D65C4BF210}">
      <dsp:nvSpPr>
        <dsp:cNvPr id="0" name=""/>
        <dsp:cNvSpPr/>
      </dsp:nvSpPr>
      <dsp:spPr>
        <a:xfrm>
          <a:off x="268467" y="1587001"/>
          <a:ext cx="2994839" cy="4979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>
              <a:solidFill>
                <a:schemeClr val="tx1">
                  <a:hueOff val="0"/>
                  <a:satOff val="0"/>
                  <a:lumOff val="0"/>
                  <a:alphaOff val="0"/>
                </a:schemeClr>
              </a:solidFill>
              <a:latin typeface="Bookman Old Style" panose="02050604050505020204" pitchFamily="18" charset="0"/>
              <a:ea typeface="+mn-ea"/>
              <a:cs typeface="+mn-cs"/>
            </a:rPr>
            <a:t>Finanční podpora FAČR do hnutí</a:t>
          </a:r>
        </a:p>
      </dsp:txBody>
      <dsp:txXfrm>
        <a:off x="268467" y="1587001"/>
        <a:ext cx="2994839" cy="4979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68A76B-A7B8-40CD-8123-D55B471FDB36}">
      <dsp:nvSpPr>
        <dsp:cNvPr id="0" name=""/>
        <dsp:cNvSpPr/>
      </dsp:nvSpPr>
      <dsp:spPr>
        <a:xfrm>
          <a:off x="0" y="0"/>
          <a:ext cx="2232248" cy="956674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>
              <a:solidFill>
                <a:schemeClr val="bg1"/>
              </a:solidFill>
              <a:latin typeface="Bookman Old Style" panose="02050604050505020204" pitchFamily="18" charset="0"/>
            </a:rPr>
            <a:t>3 500 klubů</a:t>
          </a:r>
        </a:p>
      </dsp:txBody>
      <dsp:txXfrm>
        <a:off x="326905" y="140102"/>
        <a:ext cx="1578438" cy="6764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D878B2-ECE1-4C85-838C-E0DF93C0D029}">
      <dsp:nvSpPr>
        <dsp:cNvPr id="0" name=""/>
        <dsp:cNvSpPr/>
      </dsp:nvSpPr>
      <dsp:spPr>
        <a:xfrm>
          <a:off x="720082" y="1437"/>
          <a:ext cx="2440946" cy="1214614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>
              <a:solidFill>
                <a:schemeClr val="bg1"/>
              </a:solidFill>
              <a:latin typeface="Bookman Old Style" panose="02050604050505020204" pitchFamily="18" charset="0"/>
            </a:rPr>
            <a:t>76 OFS a 14 KFS</a:t>
          </a:r>
        </a:p>
      </dsp:txBody>
      <dsp:txXfrm>
        <a:off x="1077550" y="179313"/>
        <a:ext cx="1726010" cy="8588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68A76B-A7B8-40CD-8123-D55B471FDB36}">
      <dsp:nvSpPr>
        <dsp:cNvPr id="0" name=""/>
        <dsp:cNvSpPr/>
      </dsp:nvSpPr>
      <dsp:spPr>
        <a:xfrm>
          <a:off x="0" y="70504"/>
          <a:ext cx="2232248" cy="956674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>
              <a:solidFill>
                <a:schemeClr val="bg1"/>
              </a:solidFill>
              <a:latin typeface="Bookman Old Style" panose="02050604050505020204" pitchFamily="18" charset="0"/>
              <a:ea typeface="+mn-ea"/>
              <a:cs typeface="+mn-cs"/>
            </a:rPr>
            <a:t>3 500 Klubů</a:t>
          </a:r>
        </a:p>
      </dsp:txBody>
      <dsp:txXfrm>
        <a:off x="326905" y="210606"/>
        <a:ext cx="1578438" cy="67647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D878B2-ECE1-4C85-838C-E0DF93C0D029}">
      <dsp:nvSpPr>
        <dsp:cNvPr id="0" name=""/>
        <dsp:cNvSpPr/>
      </dsp:nvSpPr>
      <dsp:spPr>
        <a:xfrm>
          <a:off x="3" y="888"/>
          <a:ext cx="2520277" cy="1176768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>
              <a:solidFill>
                <a:schemeClr val="bg1"/>
              </a:solidFill>
              <a:latin typeface="Bookman Old Style" panose="02050604050505020204" pitchFamily="18" charset="0"/>
              <a:ea typeface="+mn-ea"/>
              <a:cs typeface="+mn-cs"/>
            </a:rPr>
            <a:t>76 OFS a 14 KFS</a:t>
          </a:r>
        </a:p>
      </dsp:txBody>
      <dsp:txXfrm>
        <a:off x="369089" y="173222"/>
        <a:ext cx="1782105" cy="8321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93F067-4B6F-4BFB-95C7-B34E31C2079A}">
      <dsp:nvSpPr>
        <dsp:cNvPr id="0" name=""/>
        <dsp:cNvSpPr/>
      </dsp:nvSpPr>
      <dsp:spPr>
        <a:xfrm>
          <a:off x="14705" y="597"/>
          <a:ext cx="2587722" cy="809675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>
              <a:solidFill>
                <a:schemeClr val="bg1"/>
              </a:solidFill>
              <a:latin typeface="Bookman Old Style" panose="02050604050505020204" pitchFamily="18" charset="0"/>
              <a:ea typeface="+mn-ea"/>
              <a:cs typeface="+mn-cs"/>
            </a:rPr>
            <a:t>Rozhodčí</a:t>
          </a:r>
        </a:p>
      </dsp:txBody>
      <dsp:txXfrm>
        <a:off x="14705" y="597"/>
        <a:ext cx="2587722" cy="809675"/>
      </dsp:txXfrm>
    </dsp:sp>
    <dsp:sp modelId="{2750F17A-1C5F-4D05-8FEF-1CB6C692DB45}">
      <dsp:nvSpPr>
        <dsp:cNvPr id="0" name=""/>
        <dsp:cNvSpPr/>
      </dsp:nvSpPr>
      <dsp:spPr>
        <a:xfrm>
          <a:off x="5" y="945815"/>
          <a:ext cx="2617127" cy="809675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>
              <a:solidFill>
                <a:schemeClr val="bg1"/>
              </a:solidFill>
              <a:latin typeface="Bookman Old Style" panose="02050604050505020204" pitchFamily="18" charset="0"/>
              <a:ea typeface="+mn-ea"/>
              <a:cs typeface="+mn-cs"/>
            </a:rPr>
            <a:t>Trenéři</a:t>
          </a:r>
        </a:p>
      </dsp:txBody>
      <dsp:txXfrm>
        <a:off x="5" y="945815"/>
        <a:ext cx="2617127" cy="80967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93F067-4B6F-4BFB-95C7-B34E31C2079A}">
      <dsp:nvSpPr>
        <dsp:cNvPr id="0" name=""/>
        <dsp:cNvSpPr/>
      </dsp:nvSpPr>
      <dsp:spPr>
        <a:xfrm>
          <a:off x="72011" y="1415"/>
          <a:ext cx="2581630" cy="1039687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>
              <a:solidFill>
                <a:schemeClr val="bg1"/>
              </a:solidFill>
              <a:latin typeface="Bookman Old Style" panose="02050604050505020204" pitchFamily="18" charset="0"/>
              <a:ea typeface="+mn-ea"/>
              <a:cs typeface="+mn-cs"/>
            </a:rPr>
            <a:t>Nájem prostor</a:t>
          </a:r>
        </a:p>
      </dsp:txBody>
      <dsp:txXfrm>
        <a:off x="72011" y="1415"/>
        <a:ext cx="2581630" cy="1039687"/>
      </dsp:txXfrm>
    </dsp:sp>
    <dsp:sp modelId="{2750F17A-1C5F-4D05-8FEF-1CB6C692DB45}">
      <dsp:nvSpPr>
        <dsp:cNvPr id="0" name=""/>
        <dsp:cNvSpPr/>
      </dsp:nvSpPr>
      <dsp:spPr>
        <a:xfrm>
          <a:off x="72011" y="1214384"/>
          <a:ext cx="2581630" cy="1039687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>
              <a:solidFill>
                <a:schemeClr val="bg1"/>
              </a:solidFill>
              <a:latin typeface="Bookman Old Style" panose="02050604050505020204" pitchFamily="18" charset="0"/>
              <a:ea typeface="+mn-ea"/>
              <a:cs typeface="+mn-cs"/>
            </a:rPr>
            <a:t>Náklady na administrativu</a:t>
          </a:r>
        </a:p>
      </dsp:txBody>
      <dsp:txXfrm>
        <a:off x="72011" y="1214384"/>
        <a:ext cx="2581630" cy="10396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ubStepProcess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1"/>
                          </dgm:alg>
                        </dgm:if>
                        <dgm:else name="Name1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1"/>
                            <dgm:param type="dstNode" val="anchor1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2"/>
                                <dgm:param type="endSty" val="noArr"/>
                                <dgm:param type="dstNode" val="anchor1"/>
                              </dgm:alg>
                            </dgm:if>
                            <dgm:else name="Name3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2"/>
                                <dgm:param type="dstNode" val="anchor1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2"/>
                          </dgm:alg>
                        </dgm:if>
                        <dgm:else name="Name4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2"/>
                            <dgm:param type="dstNode" val="anchor2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3"/>
                                <dgm:param type="endSty" val="noArr"/>
                                <dgm:param type="dstNode" val="anchor2"/>
                              </dgm:alg>
                            </dgm:if>
                            <dgm:else name="Name68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3"/>
                                <dgm:param type="dstNode" val="anchor2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3"/>
                          </dgm:alg>
                        </dgm:if>
                        <dgm:else name="Name82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3"/>
                            <dgm:param type="dstNode" val="anchor3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4"/>
                                <dgm:param type="endSty" val="noArr"/>
                                <dgm:param type="dstNode" val="anchor3"/>
                              </dgm:alg>
                            </dgm:if>
                            <dgm:else name="Name102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4"/>
                                <dgm:param type="dstNode" val="anchor3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4"/>
                          </dgm:alg>
                        </dgm:if>
                        <dgm:else name="Name116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4"/>
                            <dgm:param type="dstNode" val="anchor4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5"/>
                                <dgm:param type="endSty" val="noArr"/>
                                <dgm:param type="dstNode" val="anchor4"/>
                              </dgm:alg>
                            </dgm:if>
                            <dgm:else name="Name136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5"/>
                                <dgm:param type="dstNode" val="anchor4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5"/>
                          </dgm:alg>
                        </dgm:if>
                        <dgm:else name="Name150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5"/>
                            <dgm:param type="dstNode" val="anchor5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6"/>
                                <dgm:param type="endSty" val="noArr"/>
                                <dgm:param type="dstNode" val="anchor5"/>
                              </dgm:alg>
                            </dgm:if>
                            <dgm:else name="Name170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6"/>
                                <dgm:param type="dstNode" val="anchor5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6"/>
                          </dgm:alg>
                        </dgm:if>
                        <dgm:else name="Name18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6"/>
                            <dgm:param type="dstNode" val="anchor6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7"/>
                                <dgm:param type="endSty" val="noArr"/>
                                <dgm:param type="dstNode" val="anchor6"/>
                              </dgm:alg>
                            </dgm:if>
                            <dgm:else name="Name20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7"/>
                                <dgm:param type="dstNode" val="anchor6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7"/>
                          </dgm:alg>
                        </dgm:if>
                        <dgm:else name="Name21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7"/>
                            <dgm:param type="dstNode" val="anchor7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ubStepProcess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1"/>
                          </dgm:alg>
                        </dgm:if>
                        <dgm:else name="Name1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1"/>
                            <dgm:param type="dstNode" val="anchor1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2"/>
                                <dgm:param type="endSty" val="noArr"/>
                                <dgm:param type="dstNode" val="anchor1"/>
                              </dgm:alg>
                            </dgm:if>
                            <dgm:else name="Name3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2"/>
                                <dgm:param type="dstNode" val="anchor1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2"/>
                          </dgm:alg>
                        </dgm:if>
                        <dgm:else name="Name4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2"/>
                            <dgm:param type="dstNode" val="anchor2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3"/>
                                <dgm:param type="endSty" val="noArr"/>
                                <dgm:param type="dstNode" val="anchor2"/>
                              </dgm:alg>
                            </dgm:if>
                            <dgm:else name="Name68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3"/>
                                <dgm:param type="dstNode" val="anchor2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3"/>
                          </dgm:alg>
                        </dgm:if>
                        <dgm:else name="Name82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3"/>
                            <dgm:param type="dstNode" val="anchor3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4"/>
                                <dgm:param type="endSty" val="noArr"/>
                                <dgm:param type="dstNode" val="anchor3"/>
                              </dgm:alg>
                            </dgm:if>
                            <dgm:else name="Name102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4"/>
                                <dgm:param type="dstNode" val="anchor3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4"/>
                          </dgm:alg>
                        </dgm:if>
                        <dgm:else name="Name116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4"/>
                            <dgm:param type="dstNode" val="anchor4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5"/>
                                <dgm:param type="endSty" val="noArr"/>
                                <dgm:param type="dstNode" val="anchor4"/>
                              </dgm:alg>
                            </dgm:if>
                            <dgm:else name="Name136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5"/>
                                <dgm:param type="dstNode" val="anchor4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5"/>
                          </dgm:alg>
                        </dgm:if>
                        <dgm:else name="Name150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5"/>
                            <dgm:param type="dstNode" val="anchor5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6"/>
                                <dgm:param type="endSty" val="noArr"/>
                                <dgm:param type="dstNode" val="anchor5"/>
                              </dgm:alg>
                            </dgm:if>
                            <dgm:else name="Name170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6"/>
                                <dgm:param type="dstNode" val="anchor5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6"/>
                          </dgm:alg>
                        </dgm:if>
                        <dgm:else name="Name18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6"/>
                            <dgm:param type="dstNode" val="anchor6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7"/>
                                <dgm:param type="endSty" val="noArr"/>
                                <dgm:param type="dstNode" val="anchor6"/>
                              </dgm:alg>
                            </dgm:if>
                            <dgm:else name="Name20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7"/>
                                <dgm:param type="dstNode" val="anchor6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7"/>
                          </dgm:alg>
                        </dgm:if>
                        <dgm:else name="Name21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7"/>
                            <dgm:param type="dstNode" val="anchor7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74DF2C6-C281-4155-A17A-0913AA68DE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7ECC9BDE-A117-4728-83FF-1F7A8E1A2B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92657412-9589-45D5-A835-208F921A7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A72A-D1A6-464A-85CF-AC7932333E7D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17.08.201818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2E13A0C0-B9A8-4E75-BDAB-2850A3E4E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1C8F92B-7CD9-4626-9280-D9204EA52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6B80A-C9B6-4A5E-B314-44C27760CDA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083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E707E7A-771C-4EB5-B9A6-B0772F5A6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8495BE5B-7DDE-4EB3-83F0-850C786D8F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3D08B109-64E2-4C14-82EB-79713D95D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A72A-D1A6-464A-85CF-AC7932333E7D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17.08.201818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54C73414-E44D-4957-8CB6-C0DC3C1EB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A647FD83-7E59-4CE1-98AF-AD1EF7B8F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6B80A-C9B6-4A5E-B314-44C27760CDA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837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737FE8B7-E5A2-4B83-8CCB-62ECE714D0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AEAB968B-DADE-451A-BAE6-CCBAC85142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C5060B7-9990-41D4-9BC4-5B5ADCD80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A72A-D1A6-464A-85CF-AC7932333E7D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17.08.201818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8225BC9E-AF9A-4E42-B5F3-EC60BC759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F4F8E6B8-FFF5-4A45-B779-58793B8BB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6B80A-C9B6-4A5E-B314-44C27760CDA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31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0A0ADED-26C0-40ED-B366-A52F4DDB7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0A25A1F8-3874-4113-8465-44AD318FE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2926DE2C-434D-49EF-8E65-DCC3925CE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A72A-D1A6-464A-85CF-AC7932333E7D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17.08.201818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5B0ED473-5B26-49E5-ADFC-ED368DFE2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34577810-956B-4284-B937-A0351D90A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6B80A-C9B6-4A5E-B314-44C27760CDA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69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4A290E9-C99E-4FFD-98B3-50221AFF9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68833353-5A79-4BDB-9EC3-2D7D54889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6E2ABF97-BDF7-4CD1-85C0-A2A365F61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A72A-D1A6-464A-85CF-AC7932333E7D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17.08.201818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24E3FE34-9AB9-47F5-9E98-0914F3C0A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91213CCB-02EC-484F-9886-CA5EED330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6B80A-C9B6-4A5E-B314-44C27760CDA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625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4AF4E8B-1C12-4306-A8E1-306DBAE52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A13740CB-D6ED-442C-BF01-9E459CC978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5254B8BC-E83B-46FF-9A09-9A4E770C4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38C64BEB-A26C-4BBC-A1C1-FCE88011A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A72A-D1A6-464A-85CF-AC7932333E7D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17.08.201818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B6B0234E-53F9-490E-A8D2-0EE5C8940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DA03ADEF-37B3-4D33-A8B9-83ADC7DCE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6B80A-C9B6-4A5E-B314-44C27760CDA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74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886E943-2D08-4283-8ECC-A0BB930E7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456EA2FA-55DE-47CC-B070-CCCF60316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EA103C3E-C736-44AD-B727-DB9F7C1F5E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1DFB7EF8-0F14-4962-8B61-72C4B5170A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="" xmlns:a16="http://schemas.microsoft.com/office/drawing/2014/main" id="{367CD7D8-2572-486A-A6DD-2723007FCC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72FDD4F4-FDB3-4700-A302-D5B7B26C8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A72A-D1A6-464A-85CF-AC7932333E7D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17.08.201818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C1B6D8D1-F143-47EC-A29D-CEC8CB147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8D57A52C-D75B-431A-8336-70176DC1E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6B80A-C9B6-4A5E-B314-44C27760CDA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209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97C34A7-A358-4E9F-8312-D1F35960A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5DEE787C-D91A-40CA-9576-4FA9C9658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A72A-D1A6-464A-85CF-AC7932333E7D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17.08.201818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783E313D-26FE-4460-AB08-646802848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A98E1DF1-B89C-4C84-807A-BD54079C3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6B80A-C9B6-4A5E-B314-44C27760CDA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508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7D2AE5CF-EF89-428F-9E1B-BB63844C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A72A-D1A6-464A-85CF-AC7932333E7D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17.08.201818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14705F9E-5A7B-4654-9AE1-E77F8871A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87E0EB18-E955-43CB-87F3-CD83A2085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6B80A-C9B6-4A5E-B314-44C27760CDA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971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A33C833-8203-48DD-90D0-77CB904AC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FCEDE8CE-5AC2-4E72-B85D-5656405E1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="" xmlns:a16="http://schemas.microsoft.com/office/drawing/2014/main" id="{59660F8C-533F-4118-8F7A-02CCC875F3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D9642C0D-7AD3-408B-A946-0ACFC6D41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A72A-D1A6-464A-85CF-AC7932333E7D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17.08.201818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F8AD3623-8C3D-4FD5-84AB-0EABBDF0E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5A4C7E65-A679-436B-8DBD-74BE7F75A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6B80A-C9B6-4A5E-B314-44C27760CDA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296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D60ACFB-A143-4EAD-B863-7E66A9CA7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136D4530-2731-44C5-A771-C4A050E406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="" xmlns:a16="http://schemas.microsoft.com/office/drawing/2014/main" id="{38E150A3-D807-44F9-8104-1650786DFD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887A7A3B-4417-41F8-90A6-EC6BC512F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A72A-D1A6-464A-85CF-AC7932333E7D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17.08.201818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F4184216-FB3D-4B27-B916-80B8A49BF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71A97883-809E-4DD0-A9AF-938A4A9A9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6B80A-C9B6-4A5E-B314-44C27760CDA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75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stretch>
            <a:fillRect l="30000" r="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1A9A5A48-4C5C-438B-B805-2CEB388F2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F576DF3C-F107-4E46-936D-70DE65BF7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D6E85F66-133B-4AC7-83D0-80433FA8C1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DA72A-D1A6-464A-85CF-AC7932333E7D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17.08.201818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8A04800E-D1BA-4FDE-A1A0-DFD37A07C3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145B3C4-EAF3-4E96-8AA8-6FA1038C7B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6B80A-C9B6-4A5E-B314-44C27760CDA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889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diagramLayout" Target="../diagrams/layout6.xml"/><Relationship Id="rId18" Type="http://schemas.openxmlformats.org/officeDocument/2006/relationships/diagramLayout" Target="../diagrams/layout7.xml"/><Relationship Id="rId3" Type="http://schemas.openxmlformats.org/officeDocument/2006/relationships/diagramLayout" Target="../diagrams/layout4.xml"/><Relationship Id="rId21" Type="http://schemas.microsoft.com/office/2007/relationships/diagramDrawing" Target="../diagrams/drawing7.xml"/><Relationship Id="rId7" Type="http://schemas.openxmlformats.org/officeDocument/2006/relationships/diagramData" Target="../diagrams/data5.xml"/><Relationship Id="rId12" Type="http://schemas.openxmlformats.org/officeDocument/2006/relationships/diagramData" Target="../diagrams/data6.xml"/><Relationship Id="rId17" Type="http://schemas.openxmlformats.org/officeDocument/2006/relationships/diagramData" Target="../diagrams/data7.xml"/><Relationship Id="rId2" Type="http://schemas.openxmlformats.org/officeDocument/2006/relationships/diagramData" Target="../diagrams/data4.xml"/><Relationship Id="rId16" Type="http://schemas.microsoft.com/office/2007/relationships/diagramDrawing" Target="../diagrams/drawing6.xml"/><Relationship Id="rId20" Type="http://schemas.openxmlformats.org/officeDocument/2006/relationships/diagramColors" Target="../diagrams/colors7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5" Type="http://schemas.openxmlformats.org/officeDocument/2006/relationships/diagramColors" Target="../diagrams/colors6.xml"/><Relationship Id="rId10" Type="http://schemas.openxmlformats.org/officeDocument/2006/relationships/diagramColors" Target="../diagrams/colors5.xml"/><Relationship Id="rId19" Type="http://schemas.openxmlformats.org/officeDocument/2006/relationships/diagramQuickStyle" Target="../diagrams/quickStyle7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Relationship Id="rId14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8BAEE5A-E705-427F-BB11-34B1AF1C80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0935" y="1690533"/>
            <a:ext cx="9857173" cy="2387600"/>
          </a:xfrm>
        </p:spPr>
        <p:txBody>
          <a:bodyPr anchor="ctr">
            <a:normAutofit fontScale="90000"/>
          </a:bodyPr>
          <a:lstStyle/>
          <a:p>
            <a:r>
              <a:rPr lang="cs-CZ" b="1" dirty="0">
                <a:latin typeface="Bookman Old Style" panose="02050604050505020204" pitchFamily="18" charset="0"/>
              </a:rPr>
              <a:t>Financování členských a pobočných spolků FAČR pro rok 2018</a:t>
            </a:r>
          </a:p>
        </p:txBody>
      </p:sp>
    </p:spTree>
    <p:extLst>
      <p:ext uri="{BB962C8B-B14F-4D97-AF65-F5344CB8AC3E}">
        <p14:creationId xmlns:p14="http://schemas.microsoft.com/office/powerpoint/2010/main" val="4090409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8BAEE5A-E705-427F-BB11-34B1AF1C80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7364" y="1464816"/>
            <a:ext cx="9925234" cy="3944968"/>
          </a:xfrm>
        </p:spPr>
        <p:txBody>
          <a:bodyPr anchor="ctr">
            <a:normAutofit/>
          </a:bodyPr>
          <a:lstStyle/>
          <a:p>
            <a:r>
              <a:rPr lang="cs-CZ" sz="4000" b="1" dirty="0">
                <a:latin typeface="Bookman Old Style" panose="02050604050505020204" pitchFamily="18" charset="0"/>
              </a:rPr>
              <a:t>Nepřímé financování -</a:t>
            </a:r>
            <a:r>
              <a:rPr lang="cs-CZ" sz="4000" dirty="0">
                <a:latin typeface="Bookman Old Style" panose="02050604050505020204" pitchFamily="18" charset="0"/>
              </a:rPr>
              <a:t> podíl na nákladech spolku</a:t>
            </a:r>
            <a:br>
              <a:rPr lang="cs-CZ" sz="4000" dirty="0">
                <a:latin typeface="Bookman Old Style" panose="02050604050505020204" pitchFamily="18" charset="0"/>
              </a:rPr>
            </a:br>
            <a:r>
              <a:rPr lang="cs-CZ" sz="4000" dirty="0">
                <a:latin typeface="Bookman Old Style" panose="02050604050505020204" pitchFamily="18" charset="0"/>
              </a:rPr>
              <a:t/>
            </a:r>
            <a:br>
              <a:rPr lang="cs-CZ" sz="4000" dirty="0">
                <a:latin typeface="Bookman Old Style" panose="02050604050505020204" pitchFamily="18" charset="0"/>
              </a:rPr>
            </a:br>
            <a:r>
              <a:rPr lang="cs-CZ" sz="4000" b="1" dirty="0">
                <a:latin typeface="Bookman Old Style" panose="02050604050505020204" pitchFamily="18" charset="0"/>
              </a:rPr>
              <a:t>Proces žádosti o finanční podporu v krocích</a:t>
            </a:r>
          </a:p>
        </p:txBody>
      </p:sp>
    </p:spTree>
    <p:extLst>
      <p:ext uri="{BB962C8B-B14F-4D97-AF65-F5344CB8AC3E}">
        <p14:creationId xmlns:p14="http://schemas.microsoft.com/office/powerpoint/2010/main" val="4294866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8BAEE5A-E705-427F-BB11-34B1AF1C8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cs-CZ" sz="4000" b="1" dirty="0">
                <a:latin typeface="Bookman Old Style" panose="02050604050505020204" pitchFamily="18" charset="0"/>
              </a:rPr>
              <a:t>Nepřímé financování –</a:t>
            </a:r>
            <a:r>
              <a:rPr lang="cs-CZ" sz="4000" dirty="0">
                <a:latin typeface="Bookman Old Style" panose="02050604050505020204" pitchFamily="18" charset="0"/>
              </a:rPr>
              <a:t> popis žádosti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Krok 1 – přihlášení do IS FAČR a následné otevření žádosti (jako v roce 2017)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1312" y="3161652"/>
            <a:ext cx="6429375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974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8BAEE5A-E705-427F-BB11-34B1AF1C8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cs-CZ" sz="4000" b="1" dirty="0">
                <a:latin typeface="Bookman Old Style" panose="02050604050505020204" pitchFamily="18" charset="0"/>
              </a:rPr>
              <a:t>Nepřímé financování –</a:t>
            </a:r>
            <a:r>
              <a:rPr lang="cs-CZ" sz="4000" dirty="0">
                <a:latin typeface="Bookman Old Style" panose="02050604050505020204" pitchFamily="18" charset="0"/>
              </a:rPr>
              <a:t> popis žádosti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Krok 2 – výběr programů Finanční podpory FAČR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984339"/>
            <a:ext cx="10058400" cy="2648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007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8BAEE5A-E705-427F-BB11-34B1AF1C8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cs-CZ" sz="4000" b="1" dirty="0">
                <a:latin typeface="Bookman Old Style" panose="02050604050505020204" pitchFamily="18" charset="0"/>
              </a:rPr>
              <a:t>Nepřímé financování –</a:t>
            </a:r>
            <a:r>
              <a:rPr lang="cs-CZ" sz="4000" dirty="0">
                <a:latin typeface="Bookman Old Style" panose="02050604050505020204" pitchFamily="18" charset="0"/>
              </a:rPr>
              <a:t> popis žádosti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Krok 3 – vyplnění údajů o žadateli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071" y="2527818"/>
            <a:ext cx="6941857" cy="399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830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8087" y="2622843"/>
            <a:ext cx="6501524" cy="408913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8BAEE5A-E705-427F-BB11-34B1AF1C8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cs-CZ" sz="4000" b="1" dirty="0">
                <a:latin typeface="Bookman Old Style" panose="02050604050505020204" pitchFamily="18" charset="0"/>
              </a:rPr>
              <a:t>Nepřímé financování –</a:t>
            </a:r>
            <a:r>
              <a:rPr lang="cs-CZ" sz="4000" dirty="0">
                <a:latin typeface="Bookman Old Style" panose="02050604050505020204" pitchFamily="18" charset="0"/>
              </a:rPr>
              <a:t> popis žádosti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1941" y="1825625"/>
            <a:ext cx="11736279" cy="4351338"/>
          </a:xfrm>
        </p:spPr>
        <p:txBody>
          <a:bodyPr/>
          <a:lstStyle/>
          <a:p>
            <a:r>
              <a:rPr lang="cs-CZ" dirty="0"/>
              <a:t>Krok 4 – vyplnění plánovaných nákladů v roce 2018 a nahrání dokumentů (smlouvy, faktury atd.)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582785" y="4467372"/>
            <a:ext cx="273952" cy="217300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619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5135" y="2808076"/>
            <a:ext cx="6641730" cy="384554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8BAEE5A-E705-427F-BB11-34B1AF1C8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cs-CZ" sz="4000" b="1" dirty="0">
                <a:latin typeface="Bookman Old Style" panose="02050604050505020204" pitchFamily="18" charset="0"/>
              </a:rPr>
              <a:t>Nepřímé financování -</a:t>
            </a:r>
            <a:r>
              <a:rPr lang="cs-CZ" sz="4000" dirty="0">
                <a:latin typeface="Bookman Old Style" panose="02050604050505020204" pitchFamily="18" charset="0"/>
              </a:rPr>
              <a:t> podíl na nákladech spolku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Krok 5 – po vyplnění detailních formulářů je potřeba vyplnit celkový rozpočet organizace a následně odeslat žádost </a:t>
            </a:r>
          </a:p>
          <a:p>
            <a:endParaRPr lang="cs-CZ" dirty="0"/>
          </a:p>
        </p:txBody>
      </p:sp>
      <p:sp>
        <p:nvSpPr>
          <p:cNvPr id="8" name="Ovál 7"/>
          <p:cNvSpPr/>
          <p:nvPr/>
        </p:nvSpPr>
        <p:spPr>
          <a:xfrm>
            <a:off x="3471169" y="2808076"/>
            <a:ext cx="1003176" cy="47666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730155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0049" y="2840757"/>
            <a:ext cx="6351901" cy="3471143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8BAEE5A-E705-427F-BB11-34B1AF1C8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cs-CZ" sz="4000" b="1" dirty="0">
                <a:latin typeface="Bookman Old Style" panose="02050604050505020204" pitchFamily="18" charset="0"/>
              </a:rPr>
              <a:t>Nepřímé financování -</a:t>
            </a:r>
            <a:r>
              <a:rPr lang="cs-CZ" sz="4000" dirty="0">
                <a:latin typeface="Bookman Old Style" panose="02050604050505020204" pitchFamily="18" charset="0"/>
              </a:rPr>
              <a:t> podíl na nákladech spolku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Krok 6 – po odeslání žádosti následuje kontrola žádosti (všechny žádosti se schvalují na FAČR) </a:t>
            </a:r>
          </a:p>
          <a:p>
            <a:endParaRPr lang="cs-CZ" dirty="0"/>
          </a:p>
        </p:txBody>
      </p:sp>
      <p:sp>
        <p:nvSpPr>
          <p:cNvPr id="7" name="Ovál 6"/>
          <p:cNvSpPr/>
          <p:nvPr/>
        </p:nvSpPr>
        <p:spPr>
          <a:xfrm>
            <a:off x="4119240" y="5440116"/>
            <a:ext cx="4660776" cy="73684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074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8BAEE5A-E705-427F-BB11-34B1AF1C8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cs-CZ" sz="4000" b="1" dirty="0">
                <a:latin typeface="Bookman Old Style" panose="02050604050505020204" pitchFamily="18" charset="0"/>
              </a:rPr>
              <a:t>Nepřímé financování -</a:t>
            </a:r>
            <a:r>
              <a:rPr lang="cs-CZ" sz="4000" dirty="0">
                <a:latin typeface="Bookman Old Style" panose="02050604050505020204" pitchFamily="18" charset="0"/>
              </a:rPr>
              <a:t> podíl na nákladech spolku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Krok 7 – </a:t>
            </a:r>
            <a:r>
              <a:rPr lang="cs-CZ" dirty="0" smtClean="0"/>
              <a:t>Po </a:t>
            </a:r>
            <a:r>
              <a:rPr lang="cs-CZ" dirty="0"/>
              <a:t>schválení </a:t>
            </a:r>
            <a:r>
              <a:rPr lang="cs-CZ" dirty="0" smtClean="0"/>
              <a:t>žádosti a potvrzení smlouvy o spolupráci následuje odeslání informace, že částka může být fakturována. Po přijetí faktury bude následovat vytvoření </a:t>
            </a:r>
            <a:r>
              <a:rPr lang="cs-CZ" dirty="0"/>
              <a:t>platby </a:t>
            </a:r>
            <a:r>
              <a:rPr lang="cs-CZ" dirty="0" smtClean="0"/>
              <a:t>a </a:t>
            </a:r>
            <a:r>
              <a:rPr lang="cs-CZ" dirty="0"/>
              <a:t>peníze jsou odeslány na bankovní účet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263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8BAEE5A-E705-427F-BB11-34B1AF1C8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Nepřímé financování - podíl na nákladech spolku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>
                <a:latin typeface="Bookman Old Style" panose="02050604050505020204" pitchFamily="18" charset="0"/>
              </a:rPr>
              <a:t>Důležitá data </a:t>
            </a:r>
          </a:p>
          <a:p>
            <a:endParaRPr lang="cs-CZ" b="1" dirty="0" smtClean="0">
              <a:latin typeface="Bookman Old Style" panose="02050604050505020204" pitchFamily="18" charset="0"/>
            </a:endParaRPr>
          </a:p>
          <a:p>
            <a:r>
              <a:rPr lang="cs-CZ" b="1" dirty="0" smtClean="0">
                <a:latin typeface="Bookman Old Style" panose="02050604050505020204" pitchFamily="18" charset="0"/>
              </a:rPr>
              <a:t>16. 8. 2018 – otevření žádostí pro rok 2018</a:t>
            </a:r>
          </a:p>
          <a:p>
            <a:endParaRPr lang="cs-CZ" b="1" dirty="0" smtClean="0">
              <a:latin typeface="Bookman Old Style" panose="02050604050505020204" pitchFamily="18" charset="0"/>
            </a:endParaRPr>
          </a:p>
          <a:p>
            <a:r>
              <a:rPr lang="cs-CZ" b="1" dirty="0" smtClean="0">
                <a:latin typeface="Bookman Old Style" panose="02050604050505020204" pitchFamily="18" charset="0"/>
              </a:rPr>
              <a:t>13. 9. 2018 – uzavření žádostí pro rok 2018</a:t>
            </a:r>
          </a:p>
          <a:p>
            <a:endParaRPr lang="cs-CZ" b="1" dirty="0" smtClean="0">
              <a:latin typeface="Bookman Old Style" panose="02050604050505020204" pitchFamily="18" charset="0"/>
            </a:endParaRPr>
          </a:p>
          <a:p>
            <a:r>
              <a:rPr lang="cs-CZ" b="1" dirty="0" smtClean="0">
                <a:latin typeface="Bookman Old Style" panose="02050604050505020204" pitchFamily="18" charset="0"/>
              </a:rPr>
              <a:t>31. 10. 2018 – zaslání návrhu na úpravu nákladových položek (v IS FAČR)</a:t>
            </a:r>
          </a:p>
          <a:p>
            <a:endParaRPr lang="cs-CZ" b="1" dirty="0" smtClean="0">
              <a:latin typeface="Bookman Old Style" panose="02050604050505020204" pitchFamily="18" charset="0"/>
            </a:endParaRPr>
          </a:p>
          <a:p>
            <a:r>
              <a:rPr lang="cs-CZ" b="1" dirty="0" smtClean="0">
                <a:latin typeface="Bookman Old Style" panose="02050604050505020204" pitchFamily="18" charset="0"/>
              </a:rPr>
              <a:t>31. 12. 2018 – konečné datum vyúčtování</a:t>
            </a:r>
          </a:p>
          <a:p>
            <a:endParaRPr lang="cs-CZ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275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CECE2D9-B6B5-4C99-9B1D-218788162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latin typeface="Bookman Old Style" panose="02050604050505020204" pitchFamily="18" charset="0"/>
              </a:rPr>
              <a:t>Nepovolené náklady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20427"/>
            <a:ext cx="10515600" cy="49448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2200" b="1" dirty="0">
              <a:latin typeface="Bookman Old Style" panose="02050604050505020204" pitchFamily="18" charset="0"/>
            </a:endParaRPr>
          </a:p>
          <a:p>
            <a:r>
              <a:rPr lang="cs-CZ" sz="2200" dirty="0">
                <a:latin typeface="Bookman Old Style" panose="02050604050505020204" pitchFamily="18" charset="0"/>
              </a:rPr>
              <a:t>pořízení investičního majetku (tj. nad 40 tis. Kč) a technického zhodnocení podle předpisů upravující účetnictví</a:t>
            </a:r>
          </a:p>
          <a:p>
            <a:r>
              <a:rPr lang="cs-CZ" sz="2200" dirty="0">
                <a:latin typeface="Bookman Old Style" panose="02050604050505020204" pitchFamily="18" charset="0"/>
              </a:rPr>
              <a:t>úhradu úroků, penále, srážek a dalších finančních postihů, vč. bankovních poplatků a úhradu daňového zatížení bez účelových nákladů</a:t>
            </a:r>
          </a:p>
          <a:p>
            <a:pPr>
              <a:tabLst>
                <a:tab pos="7891463" algn="r"/>
              </a:tabLst>
            </a:pPr>
            <a:r>
              <a:rPr lang="cs-CZ" sz="2200" dirty="0">
                <a:latin typeface="Bookman Old Style" panose="02050604050505020204" pitchFamily="18" charset="0"/>
              </a:rPr>
              <a:t>Náklady na vybavení nad rámec limitů:</a:t>
            </a:r>
          </a:p>
          <a:p>
            <a:pPr lvl="2">
              <a:tabLst>
                <a:tab pos="9507538" algn="r"/>
              </a:tabLst>
            </a:pPr>
            <a:r>
              <a:rPr lang="cs-CZ" sz="2200" dirty="0">
                <a:latin typeface="Bookman Old Style" panose="02050604050505020204" pitchFamily="18" charset="0"/>
              </a:rPr>
              <a:t>Mobilní telefon 	5 000 Kč</a:t>
            </a:r>
          </a:p>
          <a:p>
            <a:pPr lvl="2">
              <a:tabLst>
                <a:tab pos="9507538" algn="r"/>
              </a:tabLst>
            </a:pPr>
            <a:r>
              <a:rPr lang="cs-CZ" sz="2200" dirty="0">
                <a:latin typeface="Bookman Old Style" panose="02050604050505020204" pitchFamily="18" charset="0"/>
              </a:rPr>
              <a:t>Tablet 	6 000 Kč</a:t>
            </a:r>
          </a:p>
          <a:p>
            <a:pPr lvl="2">
              <a:tabLst>
                <a:tab pos="9507538" algn="r"/>
              </a:tabLst>
            </a:pPr>
            <a:r>
              <a:rPr lang="cs-CZ" sz="2200" dirty="0">
                <a:latin typeface="Bookman Old Style" panose="02050604050505020204" pitchFamily="18" charset="0"/>
              </a:rPr>
              <a:t>Fotoaparát	6 000 Kč</a:t>
            </a:r>
          </a:p>
          <a:p>
            <a:pPr lvl="2">
              <a:tabLst>
                <a:tab pos="9507538" algn="r"/>
              </a:tabLst>
            </a:pPr>
            <a:r>
              <a:rPr lang="cs-CZ" sz="2200" dirty="0">
                <a:latin typeface="Bookman Old Style" panose="02050604050505020204" pitchFamily="18" charset="0"/>
              </a:rPr>
              <a:t>Digitální videokamera	7 000 Kč</a:t>
            </a:r>
          </a:p>
          <a:p>
            <a:pPr lvl="2">
              <a:tabLst>
                <a:tab pos="9507538" algn="r"/>
              </a:tabLst>
            </a:pPr>
            <a:r>
              <a:rPr lang="cs-CZ" sz="2200" dirty="0">
                <a:latin typeface="Bookman Old Style" panose="02050604050505020204" pitchFamily="18" charset="0"/>
              </a:rPr>
              <a:t>Multifunkční zařízení (tiskárna, skener, kopírka)	 10 000 Kč</a:t>
            </a:r>
          </a:p>
          <a:p>
            <a:pPr lvl="2">
              <a:tabLst>
                <a:tab pos="9507538" algn="r"/>
              </a:tabLst>
            </a:pPr>
            <a:r>
              <a:rPr lang="cs-CZ" sz="2200" dirty="0">
                <a:latin typeface="Bookman Old Style" panose="02050604050505020204" pitchFamily="18" charset="0"/>
              </a:rPr>
              <a:t>Notebook 	14 000 Kč</a:t>
            </a:r>
          </a:p>
          <a:p>
            <a:pPr lvl="2">
              <a:tabLst>
                <a:tab pos="9507538" algn="r"/>
              </a:tabLst>
            </a:pPr>
            <a:r>
              <a:rPr lang="cs-CZ" sz="2200" dirty="0">
                <a:latin typeface="Bookman Old Style" panose="02050604050505020204" pitchFamily="18" charset="0"/>
              </a:rPr>
              <a:t>Stolní PC sestava (včetně monitoru) 	20 000 Kč</a:t>
            </a:r>
          </a:p>
          <a:p>
            <a:pPr lvl="1"/>
            <a:endParaRPr lang="cs-CZ" sz="2200" dirty="0">
              <a:latin typeface="Bookman Old Style" panose="02050604050505020204" pitchFamily="18" charset="0"/>
            </a:endParaRPr>
          </a:p>
          <a:p>
            <a:pPr lvl="2">
              <a:buFont typeface="Wingdings" panose="05000000000000000000" pitchFamily="2" charset="2"/>
              <a:buChar char="q"/>
            </a:pPr>
            <a:endParaRPr lang="cs-CZ" sz="2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471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8BAEE5A-E705-427F-BB11-34B1AF1C80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7364" y="1464816"/>
            <a:ext cx="9925234" cy="3944968"/>
          </a:xfrm>
        </p:spPr>
        <p:txBody>
          <a:bodyPr anchor="ctr">
            <a:normAutofit/>
          </a:bodyPr>
          <a:lstStyle/>
          <a:p>
            <a:r>
              <a:rPr lang="cs-CZ" sz="4000" b="1" dirty="0">
                <a:latin typeface="Bookman Old Style" panose="02050604050505020204" pitchFamily="18" charset="0"/>
              </a:rPr>
              <a:t>Problematika financování FAČR 2018 </a:t>
            </a:r>
            <a:r>
              <a:rPr lang="cs-CZ" sz="4000" dirty="0">
                <a:latin typeface="Bookman Old Style" panose="02050604050505020204" pitchFamily="18" charset="0"/>
              </a:rPr>
              <a:t/>
            </a:r>
            <a:br>
              <a:rPr lang="cs-CZ" sz="4000" dirty="0">
                <a:latin typeface="Bookman Old Style" panose="02050604050505020204" pitchFamily="18" charset="0"/>
              </a:rPr>
            </a:br>
            <a:r>
              <a:rPr lang="cs-CZ" sz="4000" dirty="0">
                <a:latin typeface="Bookman Old Style" panose="02050604050505020204" pitchFamily="18" charset="0"/>
              </a:rPr>
              <a:t/>
            </a:r>
            <a:br>
              <a:rPr lang="cs-CZ" sz="4000" dirty="0">
                <a:latin typeface="Bookman Old Style" panose="02050604050505020204" pitchFamily="18" charset="0"/>
              </a:rPr>
            </a:br>
            <a:r>
              <a:rPr lang="cs-CZ" sz="4000" dirty="0">
                <a:latin typeface="Bookman Old Style" panose="02050604050505020204" pitchFamily="18" charset="0"/>
              </a:rPr>
              <a:t>Zpráva o hospodaření FAČR a jejích dceřiných společností (20. ŘVH FAČR, bod programu č. 8)</a:t>
            </a:r>
          </a:p>
        </p:txBody>
      </p:sp>
      <p:sp>
        <p:nvSpPr>
          <p:cNvPr id="6" name="Pravoúhlý trojúhelník 5"/>
          <p:cNvSpPr/>
          <p:nvPr/>
        </p:nvSpPr>
        <p:spPr>
          <a:xfrm rot="10800000">
            <a:off x="9632271" y="-3"/>
            <a:ext cx="2559727" cy="1917579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164932" y="39909"/>
            <a:ext cx="2104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chemeClr val="bg1"/>
                </a:solidFill>
              </a:rPr>
              <a:t>VH FAČR 2018</a:t>
            </a:r>
          </a:p>
        </p:txBody>
      </p:sp>
    </p:spTree>
    <p:extLst>
      <p:ext uri="{BB962C8B-B14F-4D97-AF65-F5344CB8AC3E}">
        <p14:creationId xmlns:p14="http://schemas.microsoft.com/office/powerpoint/2010/main" val="3104767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CECE2D9-B6B5-4C99-9B1D-218788162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latin typeface="Bookman Old Style" panose="02050604050505020204" pitchFamily="18" charset="0"/>
              </a:rPr>
              <a:t>Nepovolené náklady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20427"/>
            <a:ext cx="10515600" cy="49448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2200" b="1" dirty="0">
              <a:latin typeface="Bookman Old Style" panose="02050604050505020204" pitchFamily="18" charset="0"/>
            </a:endParaRPr>
          </a:p>
          <a:p>
            <a:r>
              <a:rPr lang="cs-CZ" sz="2200" dirty="0">
                <a:latin typeface="Bookman Old Style" panose="02050604050505020204" pitchFamily="18" charset="0"/>
              </a:rPr>
              <a:t>úhradu leasingu osobních automobilů a dalšího hmotného majetku</a:t>
            </a:r>
          </a:p>
          <a:p>
            <a:pPr marL="0" indent="0">
              <a:buNone/>
            </a:pPr>
            <a:r>
              <a:rPr lang="cs-CZ" sz="2200" dirty="0">
                <a:latin typeface="Bookman Old Style" panose="02050604050505020204" pitchFamily="18" charset="0"/>
              </a:rPr>
              <a:t> </a:t>
            </a:r>
          </a:p>
          <a:p>
            <a:r>
              <a:rPr lang="cs-CZ" sz="2200" dirty="0">
                <a:latin typeface="Bookman Old Style" panose="02050604050505020204" pitchFamily="18" charset="0"/>
              </a:rPr>
              <a:t>úhradu cestovních náhrad nad rámec stanovený zákonem č. 262/2006 Sb., zákoník práce, ve znění pozdějších předpisů, a nad rámec organizačních povinností</a:t>
            </a:r>
          </a:p>
          <a:p>
            <a:endParaRPr lang="cs-CZ" sz="2200" dirty="0">
              <a:latin typeface="Bookman Old Style" panose="02050604050505020204" pitchFamily="18" charset="0"/>
            </a:endParaRPr>
          </a:p>
          <a:p>
            <a:r>
              <a:rPr lang="cs-CZ" sz="2200" dirty="0">
                <a:latin typeface="Bookman Old Style" panose="02050604050505020204" pitchFamily="18" charset="0"/>
              </a:rPr>
              <a:t>podnikatelskou činnost</a:t>
            </a:r>
          </a:p>
          <a:p>
            <a:endParaRPr lang="cs-CZ" sz="2200" dirty="0">
              <a:latin typeface="Bookman Old Style" panose="02050604050505020204" pitchFamily="18" charset="0"/>
            </a:endParaRPr>
          </a:p>
          <a:p>
            <a:r>
              <a:rPr lang="cs-CZ" sz="2200" dirty="0">
                <a:latin typeface="Bookman Old Style" panose="02050604050505020204" pitchFamily="18" charset="0"/>
              </a:rPr>
              <a:t>úhradu výdajů na pohoštění a dary (pohoštěním není společné stravování poskytované účastníkům sportovních akcí, soustředění a výcvikových táborů)</a:t>
            </a:r>
          </a:p>
          <a:p>
            <a:endParaRPr lang="cs-CZ" sz="2200" dirty="0">
              <a:latin typeface="Bookman Old Style" panose="02050604050505020204" pitchFamily="18" charset="0"/>
            </a:endParaRPr>
          </a:p>
          <a:p>
            <a:pPr lvl="2">
              <a:buFont typeface="Wingdings" panose="05000000000000000000" pitchFamily="2" charset="2"/>
              <a:buChar char="q"/>
            </a:pPr>
            <a:endParaRPr lang="cs-CZ" sz="2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29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CECE2D9-B6B5-4C99-9B1D-218788162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latin typeface="Bookman Old Style" panose="02050604050505020204" pitchFamily="18" charset="0"/>
              </a:rPr>
              <a:t>Nepovolené náklady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20427"/>
            <a:ext cx="10515600" cy="4944862"/>
          </a:xfrm>
        </p:spPr>
        <p:txBody>
          <a:bodyPr>
            <a:noAutofit/>
          </a:bodyPr>
          <a:lstStyle/>
          <a:p>
            <a:r>
              <a:rPr lang="cs-CZ" sz="2200" dirty="0">
                <a:latin typeface="Bookman Old Style" panose="02050604050505020204" pitchFamily="18" charset="0"/>
              </a:rPr>
              <a:t>údržbu a provoz administrativní budovy</a:t>
            </a:r>
          </a:p>
          <a:p>
            <a:endParaRPr lang="cs-CZ" sz="2200" dirty="0">
              <a:latin typeface="Bookman Old Style" panose="02050604050505020204" pitchFamily="18" charset="0"/>
            </a:endParaRPr>
          </a:p>
          <a:p>
            <a:r>
              <a:rPr lang="cs-CZ" sz="2200" dirty="0">
                <a:latin typeface="Bookman Old Style" panose="02050604050505020204" pitchFamily="18" charset="0"/>
              </a:rPr>
              <a:t>údržbu a provoz sportovního zařízení</a:t>
            </a:r>
          </a:p>
          <a:p>
            <a:endParaRPr lang="cs-CZ" sz="2200" dirty="0">
              <a:latin typeface="Bookman Old Style" panose="02050604050505020204" pitchFamily="18" charset="0"/>
            </a:endParaRPr>
          </a:p>
          <a:p>
            <a:r>
              <a:rPr lang="cs-CZ" sz="2200" dirty="0">
                <a:latin typeface="Bookman Old Style" panose="02050604050505020204" pitchFamily="18" charset="0"/>
              </a:rPr>
              <a:t>odměny a mzdové náklady nad výši 45 tis. Kč osoba/měsíc</a:t>
            </a:r>
          </a:p>
          <a:p>
            <a:endParaRPr lang="cs-CZ" sz="2200" dirty="0">
              <a:latin typeface="Bookman Old Style" panose="02050604050505020204" pitchFamily="18" charset="0"/>
            </a:endParaRPr>
          </a:p>
          <a:p>
            <a:r>
              <a:rPr lang="cs-CZ" sz="2200" dirty="0">
                <a:latin typeface="Bookman Old Style" panose="02050604050505020204" pitchFamily="18" charset="0"/>
              </a:rPr>
              <a:t>duplicitní úhradu stejných nákladů na projekt z různých zdrojů vč. zdrojů ze státního rozpočtu </a:t>
            </a:r>
          </a:p>
          <a:p>
            <a:endParaRPr lang="cs-CZ" sz="2200" dirty="0">
              <a:latin typeface="Bookman Old Style" panose="02050604050505020204" pitchFamily="18" charset="0"/>
            </a:endParaRPr>
          </a:p>
          <a:p>
            <a:r>
              <a:rPr lang="cs-CZ" sz="2200" dirty="0">
                <a:latin typeface="Bookman Old Style" panose="02050604050505020204" pitchFamily="18" charset="0"/>
              </a:rPr>
              <a:t>příjemce nesmí stejné výdaje spojené s naplňováním účelu dotace nebo jeho části uplatňovat u jiných poskytovatelů veřejných prostředků. Pokud byl určitý výdaj hrazen z dotace pouze zčásti, týká se zákaz podle předchozí věty pouze této části výdaje</a:t>
            </a:r>
          </a:p>
          <a:p>
            <a:pPr lvl="2">
              <a:buFont typeface="Wingdings" panose="05000000000000000000" pitchFamily="2" charset="2"/>
              <a:buChar char="q"/>
            </a:pPr>
            <a:endParaRPr lang="cs-CZ" sz="2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6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CECE2D9-B6B5-4C99-9B1D-2187881629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4000" b="1" dirty="0">
                <a:latin typeface="Bookman Old Style" panose="02050604050505020204" pitchFamily="18" charset="0"/>
              </a:rPr>
              <a:t>Děkujeme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endParaRPr lang="cs-CZ" sz="2200" b="1" dirty="0">
              <a:latin typeface="Bookman Old Style" panose="02050604050505020204" pitchFamily="18" charset="0"/>
            </a:endParaRPr>
          </a:p>
          <a:p>
            <a:endParaRPr lang="cs-CZ" sz="2200" dirty="0">
              <a:latin typeface="Bookman Old Style" panose="02050604050505020204" pitchFamily="18" charset="0"/>
            </a:endParaRPr>
          </a:p>
          <a:p>
            <a:pPr lvl="2">
              <a:buFont typeface="Wingdings" panose="05000000000000000000" pitchFamily="2" charset="2"/>
              <a:buChar char="q"/>
            </a:pPr>
            <a:endParaRPr lang="cs-CZ" sz="2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230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5596105F-127D-42B9-A2B2-C39CACFF56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058" y="3859933"/>
            <a:ext cx="8649884" cy="2162471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8BAEE5A-E705-427F-BB11-34B1AF1C8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66321"/>
            <a:ext cx="9144000" cy="1143000"/>
          </a:xfrm>
        </p:spPr>
        <p:txBody>
          <a:bodyPr anchor="t">
            <a:normAutofit fontScale="90000"/>
          </a:bodyPr>
          <a:lstStyle/>
          <a:p>
            <a:pPr algn="ctr"/>
            <a:r>
              <a:rPr lang="cs-CZ" b="1" dirty="0">
                <a:latin typeface="Bookman Old Style" panose="02050604050505020204" pitchFamily="18" charset="0"/>
              </a:rPr>
              <a:t>Problematika financování FAČR 2018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B4BD8806-0B1D-48B4-964C-F87C1F6B5AF1}"/>
              </a:ext>
            </a:extLst>
          </p:cNvPr>
          <p:cNvSpPr txBox="1"/>
          <p:nvPr/>
        </p:nvSpPr>
        <p:spPr>
          <a:xfrm>
            <a:off x="1703512" y="1419261"/>
            <a:ext cx="8712967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b="1" dirty="0">
                <a:solidFill>
                  <a:prstClr val="black"/>
                </a:solidFill>
                <a:latin typeface="Bookman Old Style" panose="02050604050505020204" pitchFamily="18" charset="0"/>
              </a:rPr>
              <a:t>Dle současné metodiky MŠMT není možno dotační prostředky poskytnout členským subjektům tj. sdruženým a pobočným spolkům.</a:t>
            </a:r>
          </a:p>
          <a:p>
            <a:pPr algn="just"/>
            <a:endParaRPr lang="cs-CZ" sz="2000" b="1" dirty="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r>
              <a:rPr lang="cs-CZ" sz="2000" b="1" dirty="0">
                <a:solidFill>
                  <a:prstClr val="black"/>
                </a:solidFill>
                <a:latin typeface="Bookman Old Style" panose="02050604050505020204" pitchFamily="18" charset="0"/>
              </a:rPr>
              <a:t>Viz níže výňatek z Rozhodnutí MŠMT, zejména bod 3 jednoznačně definovaný ve smyslu požadavku přímého financováni. </a:t>
            </a:r>
          </a:p>
          <a:p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Ovál 2"/>
          <p:cNvSpPr/>
          <p:nvPr/>
        </p:nvSpPr>
        <p:spPr>
          <a:xfrm>
            <a:off x="1524000" y="4941169"/>
            <a:ext cx="8964488" cy="1441416"/>
          </a:xfrm>
          <a:prstGeom prst="ellipse">
            <a:avLst/>
          </a:prstGeom>
          <a:solidFill>
            <a:srgbClr val="FF0000">
              <a:alpha val="0"/>
            </a:srgbClr>
          </a:solidFill>
          <a:ln w="730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9" name="Pravoúhlý trojúhelník 8"/>
          <p:cNvSpPr/>
          <p:nvPr/>
        </p:nvSpPr>
        <p:spPr>
          <a:xfrm rot="10800000">
            <a:off x="9632271" y="-3"/>
            <a:ext cx="2559727" cy="1917579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0164932" y="39909"/>
            <a:ext cx="2104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chemeClr val="bg1"/>
                </a:solidFill>
              </a:rPr>
              <a:t>VH FAČR 2018</a:t>
            </a:r>
          </a:p>
        </p:txBody>
      </p:sp>
    </p:spTree>
    <p:extLst>
      <p:ext uri="{BB962C8B-B14F-4D97-AF65-F5344CB8AC3E}">
        <p14:creationId xmlns:p14="http://schemas.microsoft.com/office/powerpoint/2010/main" val="1819623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Diagram 13">
            <a:extLst>
              <a:ext uri="{FF2B5EF4-FFF2-40B4-BE49-F238E27FC236}">
                <a16:creationId xmlns="" xmlns:a16="http://schemas.microsoft.com/office/drawing/2014/main" id="{874621AC-A403-4F8D-A6A3-9017041574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7398803"/>
              </p:ext>
            </p:extLst>
          </p:nvPr>
        </p:nvGraphicFramePr>
        <p:xfrm>
          <a:off x="2375248" y="3472081"/>
          <a:ext cx="4704184" cy="3112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Vývojový diagram: alternativní postup 7">
            <a:extLst>
              <a:ext uri="{FF2B5EF4-FFF2-40B4-BE49-F238E27FC236}">
                <a16:creationId xmlns="" xmlns:a16="http://schemas.microsoft.com/office/drawing/2014/main" id="{78F1A214-F9DA-4F7B-A7EF-2ED9DC10CB8F}"/>
              </a:ext>
            </a:extLst>
          </p:cNvPr>
          <p:cNvSpPr/>
          <p:nvPr/>
        </p:nvSpPr>
        <p:spPr>
          <a:xfrm>
            <a:off x="1524000" y="2827515"/>
            <a:ext cx="2939480" cy="1143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prstClr val="black"/>
                </a:solidFill>
                <a:latin typeface="Bookman Old Style" panose="02050604050505020204" pitchFamily="18" charset="0"/>
              </a:rPr>
              <a:t>FAČR = příjemce dotací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="" xmlns:a16="http://schemas.microsoft.com/office/drawing/2014/main" id="{5B2D0828-B5A3-4849-B9AD-F597B360ACD2}"/>
              </a:ext>
            </a:extLst>
          </p:cNvPr>
          <p:cNvGraphicFramePr/>
          <p:nvPr>
            <p:extLst/>
          </p:nvPr>
        </p:nvGraphicFramePr>
        <p:xfrm>
          <a:off x="7079432" y="1946618"/>
          <a:ext cx="2232248" cy="10271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2" name="Diagram 11">
            <a:extLst>
              <a:ext uri="{FF2B5EF4-FFF2-40B4-BE49-F238E27FC236}">
                <a16:creationId xmlns="" xmlns:a16="http://schemas.microsoft.com/office/drawing/2014/main" id="{73F39B05-C87E-4301-BFB9-E6909306416C}"/>
              </a:ext>
            </a:extLst>
          </p:cNvPr>
          <p:cNvGraphicFramePr/>
          <p:nvPr>
            <p:extLst/>
          </p:nvPr>
        </p:nvGraphicFramePr>
        <p:xfrm>
          <a:off x="5519936" y="5557022"/>
          <a:ext cx="3312368" cy="12160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5" name="Obrazec 14">
            <a:extLst>
              <a:ext uri="{FF2B5EF4-FFF2-40B4-BE49-F238E27FC236}">
                <a16:creationId xmlns="" xmlns:a16="http://schemas.microsoft.com/office/drawing/2014/main" id="{C66EBF2D-410B-4082-804C-3CA852A5D696}"/>
              </a:ext>
            </a:extLst>
          </p:cNvPr>
          <p:cNvSpPr/>
          <p:nvPr/>
        </p:nvSpPr>
        <p:spPr>
          <a:xfrm rot="940861">
            <a:off x="4630713" y="1679675"/>
            <a:ext cx="2436148" cy="1572939"/>
          </a:xfrm>
          <a:prstGeom prst="swooshArrow">
            <a:avLst>
              <a:gd name="adj1" fmla="val 16310"/>
              <a:gd name="adj2" fmla="val 31370"/>
            </a:avLst>
          </a:prstGeom>
          <a:solidFill>
            <a:schemeClr val="accent3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6" name="Skupina 15">
            <a:extLst>
              <a:ext uri="{FF2B5EF4-FFF2-40B4-BE49-F238E27FC236}">
                <a16:creationId xmlns="" xmlns:a16="http://schemas.microsoft.com/office/drawing/2014/main" id="{D7C4153A-54D0-4B3F-A02A-681762871754}"/>
              </a:ext>
            </a:extLst>
          </p:cNvPr>
          <p:cNvGrpSpPr/>
          <p:nvPr/>
        </p:nvGrpSpPr>
        <p:grpSpPr>
          <a:xfrm>
            <a:off x="2064156" y="1695445"/>
            <a:ext cx="3092962" cy="522873"/>
            <a:chOff x="1117982" y="1253063"/>
            <a:chExt cx="1943059" cy="522873"/>
          </a:xfrm>
        </p:grpSpPr>
        <p:sp>
          <p:nvSpPr>
            <p:cNvPr id="17" name="Obdélník 16">
              <a:extLst>
                <a:ext uri="{FF2B5EF4-FFF2-40B4-BE49-F238E27FC236}">
                  <a16:creationId xmlns="" xmlns:a16="http://schemas.microsoft.com/office/drawing/2014/main" id="{C463B696-8D6A-40A4-A1D3-948897DF1B2B}"/>
                </a:ext>
              </a:extLst>
            </p:cNvPr>
            <p:cNvSpPr/>
            <p:nvPr/>
          </p:nvSpPr>
          <p:spPr>
            <a:xfrm>
              <a:off x="1776536" y="1253063"/>
              <a:ext cx="1266632" cy="49793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TextovéPole 17">
              <a:extLst>
                <a:ext uri="{FF2B5EF4-FFF2-40B4-BE49-F238E27FC236}">
                  <a16:creationId xmlns="" xmlns:a16="http://schemas.microsoft.com/office/drawing/2014/main" id="{8162172A-1092-4272-8374-F2B057814E18}"/>
                </a:ext>
              </a:extLst>
            </p:cNvPr>
            <p:cNvSpPr txBox="1"/>
            <p:nvPr/>
          </p:nvSpPr>
          <p:spPr>
            <a:xfrm>
              <a:off x="1117982" y="1277997"/>
              <a:ext cx="1943059" cy="4979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320" tIns="20320" rIns="20320" bIns="20320" numCol="1" spcCol="1270" anchor="b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40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Bookman Old Style" panose="02050604050505020204" pitchFamily="18" charset="0"/>
                </a:rPr>
                <a:t>Finanční podpora FAČR do hnutí</a:t>
              </a:r>
            </a:p>
          </p:txBody>
        </p:sp>
      </p:grpSp>
      <p:cxnSp>
        <p:nvCxnSpPr>
          <p:cNvPr id="21" name="Přímá spojnice 20">
            <a:extLst>
              <a:ext uri="{FF2B5EF4-FFF2-40B4-BE49-F238E27FC236}">
                <a16:creationId xmlns="" xmlns:a16="http://schemas.microsoft.com/office/drawing/2014/main" id="{1D7A4A52-4E64-481B-ACC7-93413F97B7AC}"/>
              </a:ext>
            </a:extLst>
          </p:cNvPr>
          <p:cNvCxnSpPr>
            <a:cxnSpLocks/>
          </p:cNvCxnSpPr>
          <p:nvPr/>
        </p:nvCxnSpPr>
        <p:spPr>
          <a:xfrm>
            <a:off x="5440407" y="1695444"/>
            <a:ext cx="1156267" cy="127835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Přímá spojnice 22">
            <a:extLst>
              <a:ext uri="{FF2B5EF4-FFF2-40B4-BE49-F238E27FC236}">
                <a16:creationId xmlns="" xmlns:a16="http://schemas.microsoft.com/office/drawing/2014/main" id="{4BE84FFA-13CC-476A-AD39-3A0340BF0422}"/>
              </a:ext>
            </a:extLst>
          </p:cNvPr>
          <p:cNvCxnSpPr>
            <a:cxnSpLocks/>
          </p:cNvCxnSpPr>
          <p:nvPr/>
        </p:nvCxnSpPr>
        <p:spPr>
          <a:xfrm flipH="1">
            <a:off x="5440407" y="1695444"/>
            <a:ext cx="1019945" cy="127835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Přímá spojnice 30">
            <a:extLst>
              <a:ext uri="{FF2B5EF4-FFF2-40B4-BE49-F238E27FC236}">
                <a16:creationId xmlns="" xmlns:a16="http://schemas.microsoft.com/office/drawing/2014/main" id="{69B3D8F4-7CF2-4AFA-AF6A-C28FC1EFFA72}"/>
              </a:ext>
            </a:extLst>
          </p:cNvPr>
          <p:cNvCxnSpPr>
            <a:cxnSpLocks/>
          </p:cNvCxnSpPr>
          <p:nvPr/>
        </p:nvCxnSpPr>
        <p:spPr>
          <a:xfrm>
            <a:off x="4828843" y="3660954"/>
            <a:ext cx="1156267" cy="127835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Přímá spojnice 31">
            <a:extLst>
              <a:ext uri="{FF2B5EF4-FFF2-40B4-BE49-F238E27FC236}">
                <a16:creationId xmlns="" xmlns:a16="http://schemas.microsoft.com/office/drawing/2014/main" id="{EA343FAB-2D9C-4832-91D1-3F9CFF397AF8}"/>
              </a:ext>
            </a:extLst>
          </p:cNvPr>
          <p:cNvCxnSpPr>
            <a:cxnSpLocks/>
          </p:cNvCxnSpPr>
          <p:nvPr/>
        </p:nvCxnSpPr>
        <p:spPr>
          <a:xfrm flipH="1">
            <a:off x="4828843" y="3635548"/>
            <a:ext cx="1019945" cy="127835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Nadpis 1">
            <a:extLst>
              <a:ext uri="{FF2B5EF4-FFF2-40B4-BE49-F238E27FC236}">
                <a16:creationId xmlns="" xmlns:a16="http://schemas.microsoft.com/office/drawing/2014/main" id="{A1572BE6-31B7-4B4D-9FE5-C0D6DBF41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53806"/>
            <a:ext cx="9144000" cy="1143001"/>
          </a:xfrm>
        </p:spPr>
        <p:txBody>
          <a:bodyPr anchor="t">
            <a:normAutofit fontScale="90000"/>
          </a:bodyPr>
          <a:lstStyle/>
          <a:p>
            <a:pPr algn="ctr"/>
            <a:r>
              <a:rPr lang="cs-CZ" b="1" dirty="0">
                <a:latin typeface="Bookman Old Style" panose="02050604050505020204" pitchFamily="18" charset="0"/>
              </a:rPr>
              <a:t>Problematika financování FAČR 2018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6350472" y="3660955"/>
            <a:ext cx="4317529" cy="46166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prstClr val="black"/>
                </a:solidFill>
                <a:latin typeface="Bookman Old Style" panose="02050604050505020204" pitchFamily="18" charset="0"/>
              </a:rPr>
              <a:t>Celkem 265,5 milionu Kč</a:t>
            </a:r>
          </a:p>
        </p:txBody>
      </p:sp>
      <p:sp>
        <p:nvSpPr>
          <p:cNvPr id="20" name="Pravoúhlý trojúhelník 19"/>
          <p:cNvSpPr/>
          <p:nvPr/>
        </p:nvSpPr>
        <p:spPr>
          <a:xfrm rot="10800000">
            <a:off x="9632271" y="-3"/>
            <a:ext cx="2559727" cy="1917579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10164932" y="39909"/>
            <a:ext cx="2104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chemeClr val="bg1"/>
                </a:solidFill>
              </a:rPr>
              <a:t>VH FAČR 2018</a:t>
            </a:r>
          </a:p>
        </p:txBody>
      </p:sp>
    </p:spTree>
    <p:extLst>
      <p:ext uri="{BB962C8B-B14F-4D97-AF65-F5344CB8AC3E}">
        <p14:creationId xmlns:p14="http://schemas.microsoft.com/office/powerpoint/2010/main" val="4144463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ývojový diagram: alternativní postup 7">
            <a:extLst>
              <a:ext uri="{FF2B5EF4-FFF2-40B4-BE49-F238E27FC236}">
                <a16:creationId xmlns="" xmlns:a16="http://schemas.microsoft.com/office/drawing/2014/main" id="{78F1A214-F9DA-4F7B-A7EF-2ED9DC10CB8F}"/>
              </a:ext>
            </a:extLst>
          </p:cNvPr>
          <p:cNvSpPr/>
          <p:nvPr/>
        </p:nvSpPr>
        <p:spPr>
          <a:xfrm>
            <a:off x="1775520" y="2827515"/>
            <a:ext cx="2687960" cy="1143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prstClr val="black"/>
                </a:solidFill>
                <a:latin typeface="Bookman Old Style" panose="02050604050505020204" pitchFamily="18" charset="0"/>
              </a:rPr>
              <a:t>FAČR = příjemce dotací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="" xmlns:a16="http://schemas.microsoft.com/office/drawing/2014/main" id="{5B2D0828-B5A3-4849-B9AD-F597B360ACD2}"/>
              </a:ext>
            </a:extLst>
          </p:cNvPr>
          <p:cNvGraphicFramePr/>
          <p:nvPr>
            <p:extLst/>
          </p:nvPr>
        </p:nvGraphicFramePr>
        <p:xfrm>
          <a:off x="5113241" y="2313926"/>
          <a:ext cx="2232248" cy="10271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Diagram 11">
            <a:extLst>
              <a:ext uri="{FF2B5EF4-FFF2-40B4-BE49-F238E27FC236}">
                <a16:creationId xmlns="" xmlns:a16="http://schemas.microsoft.com/office/drawing/2014/main" id="{73F39B05-C87E-4301-BFB9-E6909306416C}"/>
              </a:ext>
            </a:extLst>
          </p:cNvPr>
          <p:cNvGraphicFramePr/>
          <p:nvPr>
            <p:extLst/>
          </p:nvPr>
        </p:nvGraphicFramePr>
        <p:xfrm>
          <a:off x="4295799" y="4178160"/>
          <a:ext cx="2520281" cy="11776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5" name="Obrazec 14">
            <a:extLst>
              <a:ext uri="{FF2B5EF4-FFF2-40B4-BE49-F238E27FC236}">
                <a16:creationId xmlns="" xmlns:a16="http://schemas.microsoft.com/office/drawing/2014/main" id="{C66EBF2D-410B-4082-804C-3CA852A5D696}"/>
              </a:ext>
            </a:extLst>
          </p:cNvPr>
          <p:cNvSpPr/>
          <p:nvPr/>
        </p:nvSpPr>
        <p:spPr>
          <a:xfrm rot="940861">
            <a:off x="4690637" y="1233944"/>
            <a:ext cx="3019733" cy="2096725"/>
          </a:xfrm>
          <a:prstGeom prst="swooshArrow">
            <a:avLst>
              <a:gd name="adj1" fmla="val 16310"/>
              <a:gd name="adj2" fmla="val 31370"/>
            </a:avLst>
          </a:prstGeom>
          <a:solidFill>
            <a:schemeClr val="accent3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6" name="Skupina 15">
            <a:extLst>
              <a:ext uri="{FF2B5EF4-FFF2-40B4-BE49-F238E27FC236}">
                <a16:creationId xmlns="" xmlns:a16="http://schemas.microsoft.com/office/drawing/2014/main" id="{D7C4153A-54D0-4B3F-A02A-681762871754}"/>
              </a:ext>
            </a:extLst>
          </p:cNvPr>
          <p:cNvGrpSpPr/>
          <p:nvPr/>
        </p:nvGrpSpPr>
        <p:grpSpPr>
          <a:xfrm>
            <a:off x="1678161" y="1492522"/>
            <a:ext cx="3841777" cy="836708"/>
            <a:chOff x="629689" y="914294"/>
            <a:chExt cx="2413479" cy="836708"/>
          </a:xfrm>
        </p:grpSpPr>
        <p:sp>
          <p:nvSpPr>
            <p:cNvPr id="17" name="Obdélník 16">
              <a:extLst>
                <a:ext uri="{FF2B5EF4-FFF2-40B4-BE49-F238E27FC236}">
                  <a16:creationId xmlns="" xmlns:a16="http://schemas.microsoft.com/office/drawing/2014/main" id="{C463B696-8D6A-40A4-A1D3-948897DF1B2B}"/>
                </a:ext>
              </a:extLst>
            </p:cNvPr>
            <p:cNvSpPr/>
            <p:nvPr/>
          </p:nvSpPr>
          <p:spPr>
            <a:xfrm>
              <a:off x="1776536" y="1253063"/>
              <a:ext cx="1266632" cy="49793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TextovéPole 17">
              <a:extLst>
                <a:ext uri="{FF2B5EF4-FFF2-40B4-BE49-F238E27FC236}">
                  <a16:creationId xmlns="" xmlns:a16="http://schemas.microsoft.com/office/drawing/2014/main" id="{8162172A-1092-4272-8374-F2B057814E18}"/>
                </a:ext>
              </a:extLst>
            </p:cNvPr>
            <p:cNvSpPr txBox="1"/>
            <p:nvPr/>
          </p:nvSpPr>
          <p:spPr>
            <a:xfrm>
              <a:off x="629689" y="914294"/>
              <a:ext cx="2323005" cy="4979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320" tIns="20320" rIns="20320" bIns="20320" numCol="1" spcCol="1270" anchor="b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40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Bookman Old Style" panose="02050604050505020204" pitchFamily="18" charset="0"/>
                </a:rPr>
                <a:t>Přímá úhrada nákladů</a:t>
              </a:r>
            </a:p>
          </p:txBody>
        </p:sp>
      </p:grpSp>
      <p:sp>
        <p:nvSpPr>
          <p:cNvPr id="33" name="Nadpis 1">
            <a:extLst>
              <a:ext uri="{FF2B5EF4-FFF2-40B4-BE49-F238E27FC236}">
                <a16:creationId xmlns="" xmlns:a16="http://schemas.microsoft.com/office/drawing/2014/main" id="{A1572BE6-31B7-4B4D-9FE5-C0D6DBF41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53806"/>
            <a:ext cx="9144000" cy="114300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latin typeface="Bookman Old Style" panose="02050604050505020204" pitchFamily="18" charset="0"/>
              </a:rPr>
              <a:t>Přímé financování členské základny 2018 </a:t>
            </a:r>
          </a:p>
        </p:txBody>
      </p:sp>
      <p:graphicFrame>
        <p:nvGraphicFramePr>
          <p:cNvPr id="3" name="Diagram 2"/>
          <p:cNvGraphicFramePr/>
          <p:nvPr>
            <p:extLst/>
          </p:nvPr>
        </p:nvGraphicFramePr>
        <p:xfrm>
          <a:off x="7824193" y="1196753"/>
          <a:ext cx="2617133" cy="1755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9" name="Obrazec 18"/>
          <p:cNvSpPr/>
          <p:nvPr/>
        </p:nvSpPr>
        <p:spPr>
          <a:xfrm rot="3814274">
            <a:off x="4978517" y="2898446"/>
            <a:ext cx="2378983" cy="2998997"/>
          </a:xfrm>
          <a:prstGeom prst="swooshArrow">
            <a:avLst>
              <a:gd name="adj1" fmla="val 16310"/>
              <a:gd name="adj2" fmla="val 31370"/>
            </a:avLst>
          </a:prstGeom>
          <a:solidFill>
            <a:schemeClr val="accent3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TextovéPole 23"/>
          <p:cNvSpPr txBox="1"/>
          <p:nvPr/>
        </p:nvSpPr>
        <p:spPr>
          <a:xfrm>
            <a:off x="1524001" y="5557269"/>
            <a:ext cx="6948263" cy="1200329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Bookman Old Style" panose="02050604050505020204" pitchFamily="18" charset="0"/>
              </a:rPr>
              <a:t>Celkem 306,7 milionu Kč</a:t>
            </a:r>
          </a:p>
          <a:p>
            <a:endParaRPr lang="cs-CZ" sz="24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Bookman Old Style" panose="02050604050505020204" pitchFamily="18" charset="0"/>
            </a:endParaRPr>
          </a:p>
          <a:p>
            <a:r>
              <a:rPr lang="cs-CZ" sz="24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Bookman Old Style" panose="02050604050505020204" pitchFamily="18" charset="0"/>
              </a:rPr>
              <a:t>Navýšení 41,2 milionu Kč proti roku 2017</a:t>
            </a:r>
          </a:p>
        </p:txBody>
      </p:sp>
      <p:graphicFrame>
        <p:nvGraphicFramePr>
          <p:cNvPr id="22" name="Diagram 21"/>
          <p:cNvGraphicFramePr/>
          <p:nvPr>
            <p:extLst/>
          </p:nvPr>
        </p:nvGraphicFramePr>
        <p:xfrm>
          <a:off x="7752185" y="4102061"/>
          <a:ext cx="2725653" cy="2255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20" name="Pravoúhlý trojúhelník 19"/>
          <p:cNvSpPr/>
          <p:nvPr/>
        </p:nvSpPr>
        <p:spPr>
          <a:xfrm rot="10800000">
            <a:off x="9632271" y="-3"/>
            <a:ext cx="2559727" cy="1917579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10164932" y="39909"/>
            <a:ext cx="2104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chemeClr val="bg1"/>
                </a:solidFill>
              </a:rPr>
              <a:t>VH FAČR 2018</a:t>
            </a:r>
          </a:p>
        </p:txBody>
      </p:sp>
    </p:spTree>
    <p:extLst>
      <p:ext uri="{BB962C8B-B14F-4D97-AF65-F5344CB8AC3E}">
        <p14:creationId xmlns:p14="http://schemas.microsoft.com/office/powerpoint/2010/main" val="453879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CECE2D9-B6B5-4C99-9B1D-218788162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latin typeface="Bookman Old Style" panose="02050604050505020204" pitchFamily="18" charset="0"/>
              </a:rPr>
              <a:t>Financování členských a pobočných spolků FAČR v roce 2018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Přímé financování </a:t>
            </a:r>
          </a:p>
          <a:p>
            <a:endParaRPr lang="cs-CZ" dirty="0"/>
          </a:p>
          <a:p>
            <a:pPr lvl="2">
              <a:buFont typeface="Wingdings" panose="05000000000000000000" pitchFamily="2" charset="2"/>
              <a:buChar char="q"/>
            </a:pPr>
            <a:r>
              <a:rPr lang="cs-CZ" dirty="0"/>
              <a:t> </a:t>
            </a:r>
            <a:r>
              <a:rPr lang="cs-CZ" sz="2800" dirty="0"/>
              <a:t>úhrada nákladů na rozhodčí a delegáty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Nepřímé financování </a:t>
            </a:r>
          </a:p>
          <a:p>
            <a:endParaRPr lang="cs-CZ" dirty="0"/>
          </a:p>
          <a:p>
            <a:pPr lvl="2">
              <a:buFont typeface="Wingdings" panose="05000000000000000000" pitchFamily="2" charset="2"/>
              <a:buChar char="q"/>
            </a:pPr>
            <a:r>
              <a:rPr lang="cs-CZ" dirty="0"/>
              <a:t> </a:t>
            </a:r>
            <a:r>
              <a:rPr lang="cs-CZ" sz="2800" dirty="0"/>
              <a:t>podíl na nákladech </a:t>
            </a:r>
            <a:r>
              <a:rPr lang="cs-CZ" sz="2800"/>
              <a:t>spolku a fakturace </a:t>
            </a:r>
            <a:r>
              <a:rPr lang="cs-CZ" sz="2800" dirty="0"/>
              <a:t>nákladů na FAČR</a:t>
            </a:r>
          </a:p>
        </p:txBody>
      </p:sp>
    </p:spTree>
    <p:extLst>
      <p:ext uri="{BB962C8B-B14F-4D97-AF65-F5344CB8AC3E}">
        <p14:creationId xmlns:p14="http://schemas.microsoft.com/office/powerpoint/2010/main" val="1187441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CECE2D9-B6B5-4C99-9B1D-218788162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cs-CZ" sz="4000" b="1" dirty="0">
                <a:latin typeface="Bookman Old Style" panose="02050604050505020204" pitchFamily="18" charset="0"/>
              </a:rPr>
              <a:t>Přímé financování -</a:t>
            </a:r>
            <a:r>
              <a:rPr lang="cs-CZ" sz="4000" dirty="0">
                <a:latin typeface="Bookman Old Style" panose="02050604050505020204" pitchFamily="18" charset="0"/>
              </a:rPr>
              <a:t> úhrada nákladů na rozhodčí a delegáty </a:t>
            </a:r>
            <a:endParaRPr lang="cs-CZ" sz="4000" b="1" dirty="0">
              <a:latin typeface="Bookman Old Style" panose="0205060405050502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dirty="0">
              <a:latin typeface="Bookman Old Style" panose="02050604050505020204" pitchFamily="18" charset="0"/>
            </a:endParaRPr>
          </a:p>
          <a:p>
            <a:r>
              <a:rPr lang="cs-CZ" dirty="0">
                <a:latin typeface="Bookman Old Style" panose="02050604050505020204" pitchFamily="18" charset="0"/>
              </a:rPr>
              <a:t>1. pololetí 2018 – automatické vystavení dobropisů sběrných faktur v IS FAČR a následné proplacení částek klubům (do 31. 8. 2018)</a:t>
            </a:r>
          </a:p>
          <a:p>
            <a:endParaRPr lang="cs-CZ" dirty="0">
              <a:latin typeface="Bookman Old Style" panose="02050604050505020204" pitchFamily="18" charset="0"/>
            </a:endParaRPr>
          </a:p>
          <a:p>
            <a:r>
              <a:rPr lang="cs-CZ" dirty="0">
                <a:latin typeface="Bookman Old Style" panose="02050604050505020204" pitchFamily="18" charset="0"/>
              </a:rPr>
              <a:t>2. pololetí 2018 – sběrné faktury na kluby již nebudou obsahovat náklady na rozhodčí a delegáty (mimo 1., 2. ligu a Juniorskou ligu)</a:t>
            </a:r>
          </a:p>
          <a:p>
            <a:endParaRPr lang="cs-CZ" sz="2800" dirty="0"/>
          </a:p>
          <a:p>
            <a:pPr lvl="2">
              <a:buFont typeface="Wingdings" panose="05000000000000000000" pitchFamily="2" charset="2"/>
              <a:buChar char="q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73911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CECE2D9-B6B5-4C99-9B1D-218788162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0636"/>
            <a:ext cx="10515600" cy="1325563"/>
          </a:xfrm>
        </p:spPr>
        <p:txBody>
          <a:bodyPr anchor="t">
            <a:normAutofit/>
          </a:bodyPr>
          <a:lstStyle/>
          <a:p>
            <a:pPr algn="ctr"/>
            <a:r>
              <a:rPr lang="cs-CZ" sz="4000" b="1" dirty="0">
                <a:latin typeface="Bookman Old Style" panose="02050604050505020204" pitchFamily="18" charset="0"/>
              </a:rPr>
              <a:t>Nepřímé financování -</a:t>
            </a:r>
            <a:r>
              <a:rPr lang="cs-CZ" sz="4000" dirty="0">
                <a:latin typeface="Bookman Old Style" panose="02050604050505020204" pitchFamily="18" charset="0"/>
              </a:rPr>
              <a:t> podíl na nákladech spolku</a:t>
            </a:r>
            <a:endParaRPr lang="cs-CZ" sz="4000" b="1" dirty="0">
              <a:latin typeface="Bookman Old Style" panose="0205060405050502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8475" y="1825625"/>
            <a:ext cx="11754034" cy="45396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>
                <a:latin typeface="Bookman Old Style" panose="02050604050505020204" pitchFamily="18" charset="0"/>
              </a:rPr>
              <a:t>Finanční podpora FAČR v roce 2018 – organizace soutěží</a:t>
            </a:r>
          </a:p>
          <a:p>
            <a:r>
              <a:rPr lang="cs-CZ" dirty="0">
                <a:latin typeface="Bookman Old Style" panose="02050604050505020204" pitchFamily="18" charset="0"/>
              </a:rPr>
              <a:t>Krajské fotbalové svazy na činnost</a:t>
            </a:r>
          </a:p>
          <a:p>
            <a:r>
              <a:rPr lang="cs-CZ" dirty="0">
                <a:latin typeface="Bookman Old Style" panose="02050604050505020204" pitchFamily="18" charset="0"/>
              </a:rPr>
              <a:t>Krajské fotbalové svazy (futsal)</a:t>
            </a:r>
          </a:p>
          <a:p>
            <a:r>
              <a:rPr lang="cs-CZ" dirty="0">
                <a:latin typeface="Bookman Old Style" panose="02050604050505020204" pitchFamily="18" charset="0"/>
              </a:rPr>
              <a:t>Okresní fotbalové svazy na činnost</a:t>
            </a:r>
          </a:p>
          <a:p>
            <a:r>
              <a:rPr lang="cs-CZ" dirty="0">
                <a:latin typeface="Bookman Old Style" panose="02050604050505020204" pitchFamily="18" charset="0"/>
              </a:rPr>
              <a:t>Kluby (podpora členských spolků)</a:t>
            </a:r>
          </a:p>
          <a:p>
            <a:r>
              <a:rPr lang="cs-CZ" dirty="0">
                <a:latin typeface="Bookman Old Style" panose="02050604050505020204" pitchFamily="18" charset="0"/>
              </a:rPr>
              <a:t>Kluby (soutěže)</a:t>
            </a:r>
            <a:endParaRPr lang="cs-CZ" dirty="0"/>
          </a:p>
          <a:p>
            <a:endParaRPr lang="cs-CZ" sz="2800" dirty="0"/>
          </a:p>
          <a:p>
            <a:pPr lvl="2">
              <a:buFont typeface="Wingdings" panose="05000000000000000000" pitchFamily="2" charset="2"/>
              <a:buChar char="q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58249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CECE2D9-B6B5-4C99-9B1D-218788162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latin typeface="Bookman Old Style" panose="02050604050505020204" pitchFamily="18" charset="0"/>
              </a:rPr>
              <a:t>Nepřímé financování -</a:t>
            </a:r>
            <a:r>
              <a:rPr lang="cs-CZ" sz="4000" dirty="0">
                <a:latin typeface="Bookman Old Style" panose="02050604050505020204" pitchFamily="18" charset="0"/>
              </a:rPr>
              <a:t> podíl na nákladech spolku</a:t>
            </a:r>
            <a:endParaRPr lang="cs-CZ" sz="4000" b="1" dirty="0">
              <a:latin typeface="Bookman Old Style" panose="0205060405050502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96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>
                <a:latin typeface="Bookman Old Style" panose="02050604050505020204" pitchFamily="18" charset="0"/>
              </a:rPr>
              <a:t>Finanční podpora FAČR v roce 2018 – podpora talentů</a:t>
            </a:r>
          </a:p>
          <a:p>
            <a:r>
              <a:rPr lang="cs-CZ" dirty="0">
                <a:latin typeface="Bookman Old Style" panose="02050604050505020204" pitchFamily="18" charset="0"/>
              </a:rPr>
              <a:t>Sportovní centra mládeže</a:t>
            </a:r>
          </a:p>
          <a:p>
            <a:r>
              <a:rPr lang="cs-CZ" dirty="0">
                <a:latin typeface="Bookman Old Style" panose="02050604050505020204" pitchFamily="18" charset="0"/>
              </a:rPr>
              <a:t>Sportovní střediska mládeže</a:t>
            </a:r>
          </a:p>
          <a:p>
            <a:r>
              <a:rPr lang="cs-CZ" dirty="0">
                <a:latin typeface="Bookman Old Style" panose="02050604050505020204" pitchFamily="18" charset="0"/>
              </a:rPr>
              <a:t>Kluby - z komise mládeže</a:t>
            </a:r>
          </a:p>
          <a:p>
            <a:r>
              <a:rPr lang="cs-CZ" dirty="0">
                <a:latin typeface="Bookman Old Style" panose="02050604050505020204" pitchFamily="18" charset="0"/>
              </a:rPr>
              <a:t>Kluby - podpora mládeže</a:t>
            </a:r>
          </a:p>
          <a:p>
            <a:r>
              <a:rPr lang="cs-CZ" dirty="0">
                <a:latin typeface="Bookman Old Style" panose="02050604050505020204" pitchFamily="18" charset="0"/>
              </a:rPr>
              <a:t>Kluby - Měsíc náborů</a:t>
            </a:r>
          </a:p>
          <a:p>
            <a:r>
              <a:rPr lang="cs-CZ" dirty="0">
                <a:latin typeface="Bookman Old Style" panose="02050604050505020204" pitchFamily="18" charset="0"/>
              </a:rPr>
              <a:t>Okresní fotbalové svazy z komise mládeže</a:t>
            </a:r>
          </a:p>
          <a:p>
            <a:r>
              <a:rPr lang="cs-CZ" dirty="0">
                <a:latin typeface="Bookman Old Style" panose="02050604050505020204" pitchFamily="18" charset="0"/>
              </a:rPr>
              <a:t>Krajské fotbalové svazy z komise mládeže</a:t>
            </a:r>
          </a:p>
          <a:p>
            <a:endParaRPr lang="cs-CZ" dirty="0">
              <a:latin typeface="Bookman Old Style" panose="02050604050505020204" pitchFamily="18" charset="0"/>
            </a:endParaRPr>
          </a:p>
          <a:p>
            <a:endParaRPr lang="cs-CZ" sz="2800" dirty="0"/>
          </a:p>
          <a:p>
            <a:pPr lvl="2">
              <a:buFont typeface="Wingdings" panose="05000000000000000000" pitchFamily="2" charset="2"/>
              <a:buChar char="q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159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667</Words>
  <Application>Microsoft Office PowerPoint</Application>
  <PresentationFormat>Širokoúhlá obrazovka</PresentationFormat>
  <Paragraphs>123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Bookman Old Style</vt:lpstr>
      <vt:lpstr>Calibri</vt:lpstr>
      <vt:lpstr>Calibri Light</vt:lpstr>
      <vt:lpstr>Wingdings</vt:lpstr>
      <vt:lpstr>Motiv Office</vt:lpstr>
      <vt:lpstr>Financování členských a pobočných spolků FAČR pro rok 2018</vt:lpstr>
      <vt:lpstr>Problematika financování FAČR 2018   Zpráva o hospodaření FAČR a jejích dceřiných společností (20. ŘVH FAČR, bod programu č. 8)</vt:lpstr>
      <vt:lpstr>Problematika financování FAČR 2018 </vt:lpstr>
      <vt:lpstr>Problematika financování FAČR 2018 </vt:lpstr>
      <vt:lpstr>Přímé financování členské základny 2018 </vt:lpstr>
      <vt:lpstr>Financování členských a pobočných spolků FAČR v roce 2018</vt:lpstr>
      <vt:lpstr>Přímé financování - úhrada nákladů na rozhodčí a delegáty </vt:lpstr>
      <vt:lpstr>Nepřímé financování - podíl na nákladech spolku</vt:lpstr>
      <vt:lpstr>Nepřímé financování - podíl na nákladech spolku</vt:lpstr>
      <vt:lpstr>Nepřímé financování - podíl na nákladech spolku  Proces žádosti o finanční podporu v krocích</vt:lpstr>
      <vt:lpstr>Nepřímé financování – popis žádosti</vt:lpstr>
      <vt:lpstr>Nepřímé financování – popis žádosti</vt:lpstr>
      <vt:lpstr>Nepřímé financování – popis žádosti</vt:lpstr>
      <vt:lpstr>Nepřímé financování – popis žádosti</vt:lpstr>
      <vt:lpstr>Nepřímé financování - podíl na nákladech spolku</vt:lpstr>
      <vt:lpstr>Nepřímé financování - podíl na nákladech spolku</vt:lpstr>
      <vt:lpstr>Nepřímé financování - podíl na nákladech spolku</vt:lpstr>
      <vt:lpstr>Nepřímé financování - podíl na nákladech spolku</vt:lpstr>
      <vt:lpstr>Nepovolené náklady</vt:lpstr>
      <vt:lpstr>Nepovolené náklady</vt:lpstr>
      <vt:lpstr>Nepovolené náklady</vt:lpstr>
      <vt:lpstr>Děkujeme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Problematika financování FAČR 2018</dc:title>
  <dc:creator>Bozděch Jiří</dc:creator>
  <cp:lastModifiedBy>user-sekretar</cp:lastModifiedBy>
  <cp:revision>57</cp:revision>
  <cp:lastPrinted>2018-08-17T05:56:26Z</cp:lastPrinted>
  <dcterms:created xsi:type="dcterms:W3CDTF">2018-07-31T11:55:54Z</dcterms:created>
  <dcterms:modified xsi:type="dcterms:W3CDTF">2018-08-17T06:31:36Z</dcterms:modified>
</cp:coreProperties>
</file>